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7" r:id="rId1"/>
  </p:sldMasterIdLst>
  <p:sldIdLst>
    <p:sldId id="256" r:id="rId2"/>
    <p:sldId id="257"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6CB"/>
    <a:srgbClr val="F8C0E0"/>
    <a:srgbClr val="FDEAF5"/>
    <a:srgbClr val="EB3D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8" d="100"/>
          <a:sy n="98" d="100"/>
        </p:scale>
        <p:origin x="13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lumMod val="7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411925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149969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412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489650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7919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72144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3223280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946689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219139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364134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2137924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191453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16546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257427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42117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F79129-CD4F-489A-879D-0CC0B99B17E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2611735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8CF79129-CD4F-489A-879D-0CC0B99B17E4}"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lumMod val="75000"/>
                  </a:schemeClr>
                </a:solidFill>
              </a:defRPr>
            </a:lvl1pPr>
          </a:lstStyle>
          <a:p>
            <a:fld id="{52CB8133-626C-4A42-87A1-6011FED287D0}" type="slidenum">
              <a:rPr kumimoji="1" lang="ja-JP" altLang="en-US" smtClean="0"/>
              <a:t>‹#›</a:t>
            </a:fld>
            <a:endParaRPr kumimoji="1" lang="ja-JP" altLang="en-US"/>
          </a:p>
        </p:txBody>
      </p:sp>
    </p:spTree>
    <p:extLst>
      <p:ext uri="{BB962C8B-B14F-4D97-AF65-F5344CB8AC3E}">
        <p14:creationId xmlns:p14="http://schemas.microsoft.com/office/powerpoint/2010/main" val="4157467020"/>
      </p:ext>
    </p:extLst>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 id="2147483979" r:id="rId12"/>
    <p:sldLayoutId id="2147483980" r:id="rId13"/>
    <p:sldLayoutId id="2147483981" r:id="rId14"/>
    <p:sldLayoutId id="2147483982" r:id="rId15"/>
    <p:sldLayoutId id="2147483983" r:id="rId16"/>
  </p:sldLayoutIdLst>
  <p:txStyles>
    <p:titleStyle>
      <a:lvl1pPr algn="l" defTabSz="342900" rtl="0" eaLnBrk="1" latinLnBrk="0" hangingPunct="1">
        <a:spcBef>
          <a:spcPct val="0"/>
        </a:spcBef>
        <a:buNone/>
        <a:defRPr kumimoji="1" sz="27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lumMod val="75000"/>
          </a:schemeClr>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459" y="38441"/>
            <a:ext cx="1662934" cy="1561080"/>
          </a:xfrm>
          <a:prstGeom prst="rect">
            <a:avLst/>
          </a:prstGeom>
        </p:spPr>
      </p:pic>
      <p:sp>
        <p:nvSpPr>
          <p:cNvPr id="19" name="角丸四角形 18"/>
          <p:cNvSpPr/>
          <p:nvPr/>
        </p:nvSpPr>
        <p:spPr>
          <a:xfrm>
            <a:off x="235218" y="2245077"/>
            <a:ext cx="6374045" cy="2410312"/>
          </a:xfrm>
          <a:prstGeom prst="roundRect">
            <a:avLst>
              <a:gd name="adj" fmla="val 5653"/>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31542" y="4990488"/>
            <a:ext cx="6389065" cy="1721363"/>
          </a:xfrm>
          <a:prstGeom prst="roundRect">
            <a:avLst>
              <a:gd name="adj" fmla="val 5653"/>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2626981" y="172594"/>
            <a:ext cx="1684176" cy="362693"/>
          </a:xfrm>
        </p:spPr>
        <p:txBody>
          <a:bodyPr>
            <a:normAutofit fontScale="90000"/>
          </a:bodyPr>
          <a:lstStyle/>
          <a:p>
            <a:r>
              <a:rPr kumimoji="1" lang="ja-JP" altLang="en-US" sz="1600" dirty="0" smtClean="0"/>
              <a:t>佐賀県吉野ヶ里町</a:t>
            </a:r>
            <a:r>
              <a:rPr kumimoji="1" lang="en-US" altLang="ja-JP" dirty="0" smtClean="0"/>
              <a:t/>
            </a:r>
            <a:br>
              <a:rPr kumimoji="1" lang="en-US" altLang="ja-JP" dirty="0" smtClean="0"/>
            </a:br>
            <a:endParaRPr kumimoji="1" lang="ja-JP" altLang="en-US" dirty="0"/>
          </a:p>
        </p:txBody>
      </p:sp>
      <p:sp>
        <p:nvSpPr>
          <p:cNvPr id="5" name="コンテンツ プレースホルダー 4"/>
          <p:cNvSpPr>
            <a:spLocks noGrp="1"/>
          </p:cNvSpPr>
          <p:nvPr>
            <p:ph idx="1"/>
          </p:nvPr>
        </p:nvSpPr>
        <p:spPr>
          <a:xfrm>
            <a:off x="381111" y="1482786"/>
            <a:ext cx="6016826" cy="508755"/>
          </a:xfrm>
        </p:spPr>
        <p:txBody>
          <a:bodyPr>
            <a:normAutofit/>
            <a:scene3d>
              <a:camera prst="orthographicFront"/>
              <a:lightRig rig="threePt" dir="t"/>
            </a:scene3d>
            <a:sp3d extrusionH="57150">
              <a:bevelT w="82550" h="38100" prst="coolSlant"/>
            </a:sp3d>
          </a:bodyPr>
          <a:lstStyle/>
          <a:p>
            <a:pPr marL="0" indent="0">
              <a:buNone/>
            </a:pPr>
            <a:r>
              <a:rPr lang="ja-JP" altLang="en-US" dirty="0" smtClean="0"/>
              <a:t>　</a:t>
            </a:r>
            <a:r>
              <a:rPr lang="ja-JP" altLang="ja-JP" sz="1200" dirty="0" smtClean="0">
                <a:latin typeface="ＭＳ ゴシック" panose="020B0609070205080204" pitchFamily="49" charset="-128"/>
                <a:ea typeface="ＭＳ ゴシック" panose="020B0609070205080204" pitchFamily="49" charset="-128"/>
              </a:rPr>
              <a:t>吉野ヶ里町</a:t>
            </a:r>
            <a:r>
              <a:rPr lang="ja-JP" altLang="ja-JP" sz="1200" dirty="0">
                <a:latin typeface="ＭＳ ゴシック" panose="020B0609070205080204" pitchFamily="49" charset="-128"/>
                <a:ea typeface="ＭＳ ゴシック" panose="020B0609070205080204" pitchFamily="49" charset="-128"/>
              </a:rPr>
              <a:t>では、結婚して新生活を始める新婚世帯に対して、新居の取得費、引越費用</a:t>
            </a:r>
            <a:r>
              <a:rPr lang="ja-JP" altLang="ja-JP" sz="1200" dirty="0" smtClean="0">
                <a:latin typeface="ＭＳ ゴシック" panose="020B0609070205080204" pitchFamily="49" charset="-128"/>
                <a:ea typeface="ＭＳ ゴシック" panose="020B0609070205080204" pitchFamily="49" charset="-128"/>
              </a:rPr>
              <a:t>等</a:t>
            </a:r>
            <a:r>
              <a:rPr lang="ja-JP" altLang="en-US" sz="1200" dirty="0">
                <a:latin typeface="ＭＳ ゴシック" panose="020B0609070205080204" pitchFamily="49" charset="-128"/>
                <a:ea typeface="ＭＳ ゴシック" panose="020B0609070205080204" pitchFamily="49" charset="-128"/>
              </a:rPr>
              <a:t>の</a:t>
            </a:r>
            <a:r>
              <a:rPr lang="ja-JP" altLang="en-US" sz="1200" dirty="0" smtClean="0">
                <a:latin typeface="ＭＳ ゴシック" panose="020B0609070205080204" pitchFamily="49" charset="-128"/>
                <a:ea typeface="ＭＳ ゴシック" panose="020B0609070205080204" pitchFamily="49" charset="-128"/>
              </a:rPr>
              <a:t>一部</a:t>
            </a:r>
            <a:r>
              <a:rPr lang="ja-JP" altLang="ja-JP" sz="1200" dirty="0" smtClean="0">
                <a:latin typeface="ＭＳ ゴシック" panose="020B0609070205080204" pitchFamily="49" charset="-128"/>
                <a:ea typeface="ＭＳ ゴシック" panose="020B0609070205080204" pitchFamily="49" charset="-128"/>
              </a:rPr>
              <a:t>を補助します</a:t>
            </a:r>
            <a:r>
              <a:rPr lang="ja-JP" altLang="en-US" sz="1200" dirty="0" smtClean="0">
                <a:latin typeface="ＭＳ ゴシック" panose="020B0609070205080204" pitchFamily="49" charset="-128"/>
                <a:ea typeface="ＭＳ ゴシック" panose="020B0609070205080204" pitchFamily="49" charset="-128"/>
              </a:rPr>
              <a:t>！</a:t>
            </a:r>
            <a:endParaRPr lang="ja-JP" altLang="ja-JP" sz="1200" dirty="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336349" y="591784"/>
            <a:ext cx="4780044" cy="859687"/>
          </a:xfrm>
          <a:prstGeom prst="rect">
            <a:avLst/>
          </a:prstGeom>
          <a:noFill/>
        </p:spPr>
        <p:txBody>
          <a:bodyPr wrap="square" lIns="91440" tIns="45720" rIns="91440" bIns="45720">
            <a:spAutoFit/>
          </a:bodyPr>
          <a:lstStyle/>
          <a:p>
            <a:r>
              <a:rPr lang="ja-JP" altLang="en-US" sz="2400" b="1" cap="none" spc="0" dirty="0" smtClean="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rPr>
              <a:t>令和</a:t>
            </a:r>
            <a:r>
              <a:rPr lang="ja-JP" altLang="en-US" sz="2400" b="1" dirty="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rPr>
              <a:t>７</a:t>
            </a:r>
            <a:r>
              <a:rPr lang="ja-JP" altLang="en-US" sz="2400" b="1" cap="none" spc="0" dirty="0" smtClean="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rPr>
              <a:t>年度</a:t>
            </a:r>
            <a:endParaRPr lang="en-US" altLang="ja-JP" sz="2400" b="1" cap="none" spc="0" dirty="0" smtClean="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endParaRPr>
          </a:p>
          <a:p>
            <a:pPr algn="ctr"/>
            <a:r>
              <a:rPr lang="ja-JP" altLang="en-US" sz="2400" b="1" cap="none" spc="0" dirty="0" smtClean="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rPr>
              <a:t>吉野ヶ里町結婚新生活支援補助金</a:t>
            </a:r>
            <a:endParaRPr lang="ja-JP" altLang="en-US" sz="2400" b="1" cap="none" spc="0" dirty="0">
              <a:ln w="6350">
                <a:solidFill>
                  <a:schemeClr val="accent2"/>
                </a:solidFill>
                <a:prstDash val="solid"/>
              </a:ln>
              <a:solidFill>
                <a:schemeClr val="accent2">
                  <a:lumMod val="40000"/>
                  <a:lumOff val="60000"/>
                </a:schemeClr>
              </a:solidFill>
              <a:effectLst>
                <a:outerShdw blurRad="50800" dist="50800" dir="5400000" algn="ctr" rotWithShape="0">
                  <a:schemeClr val="accent5">
                    <a:lumMod val="60000"/>
                    <a:lumOff val="40000"/>
                  </a:schemeClr>
                </a:outerShdw>
              </a:effectLst>
            </a:endParaRPr>
          </a:p>
        </p:txBody>
      </p:sp>
      <p:sp>
        <p:nvSpPr>
          <p:cNvPr id="15" name="コンテンツ プレースホルダー 4"/>
          <p:cNvSpPr txBox="1">
            <a:spLocks/>
          </p:cNvSpPr>
          <p:nvPr/>
        </p:nvSpPr>
        <p:spPr>
          <a:xfrm>
            <a:off x="336349" y="3275912"/>
            <a:ext cx="6289111" cy="3442129"/>
          </a:xfrm>
          <a:prstGeom prst="rect">
            <a:avLst/>
          </a:prstGeom>
        </p:spPr>
        <p:txBody>
          <a:bodyPr vert="horz" lIns="91440" tIns="45720" rIns="91440" bIns="45720" rtlCol="0">
            <a:normAutofit/>
          </a:bodyPr>
          <a:lstStyle>
            <a:lvl1pPr marL="257175" indent="-257175" algn="l" defTabSz="342900" rtl="0" eaLnBrk="1" latinLnBrk="0" hangingPunct="1">
              <a:spcBef>
                <a:spcPts val="750"/>
              </a:spcBef>
              <a:spcAft>
                <a:spcPts val="0"/>
              </a:spcAft>
              <a:buClr>
                <a:schemeClr val="accent1">
                  <a:lumMod val="75000"/>
                </a:schemeClr>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t>　</a:t>
            </a:r>
            <a:endParaRPr lang="ja-JP" altLang="ja-JP" sz="1800" dirty="0"/>
          </a:p>
        </p:txBody>
      </p:sp>
      <p:sp>
        <p:nvSpPr>
          <p:cNvPr id="18" name="角丸四角形 17"/>
          <p:cNvSpPr/>
          <p:nvPr/>
        </p:nvSpPr>
        <p:spPr>
          <a:xfrm>
            <a:off x="450813" y="2082387"/>
            <a:ext cx="1482762" cy="3404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対象となる世帯</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197334" y="5202132"/>
            <a:ext cx="6408253" cy="1384995"/>
          </a:xfrm>
          <a:prstGeom prst="rect">
            <a:avLst/>
          </a:prstGeom>
        </p:spPr>
        <p:txBody>
          <a:bodyPr wrap="square">
            <a:spAutoFit/>
          </a:bodyPr>
          <a:lstStyle/>
          <a:p>
            <a:pPr marL="133350" algn="just">
              <a:spcAft>
                <a:spcPts val="0"/>
              </a:spcAft>
            </a:pP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から令和</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8</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日までに支払った</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次の費用の合計（</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上限</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30</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万円</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①住宅</a:t>
            </a:r>
            <a:r>
              <a:rPr lang="ja-JP" altLang="ja-JP" sz="1200" dirty="0" smtClean="0">
                <a:latin typeface="ＭＳ ゴシック" panose="020B0609070205080204" pitchFamily="49" charset="-128"/>
                <a:ea typeface="ＭＳ ゴシック" panose="020B0609070205080204" pitchFamily="49" charset="-128"/>
              </a:rPr>
              <a:t>購入費</a:t>
            </a:r>
            <a:endParaRPr lang="en-US" altLang="ja-JP" sz="1200" dirty="0">
              <a:latin typeface="ＭＳ ゴシック" panose="020B0609070205080204" pitchFamily="49" charset="-128"/>
              <a:ea typeface="ＭＳ ゴシック" panose="020B0609070205080204" pitchFamily="49" charset="-128"/>
            </a:endParaRPr>
          </a:p>
          <a:p>
            <a:pPr marL="266700" indent="-133350" algn="just">
              <a:spcAft>
                <a:spcPts val="0"/>
              </a:spcAft>
            </a:pPr>
            <a:r>
              <a:rPr lang="ja-JP" altLang="en-US" sz="1200" dirty="0" smtClean="0">
                <a:latin typeface="ＭＳ ゴシック" panose="020B0609070205080204" pitchFamily="49" charset="-128"/>
                <a:ea typeface="ＭＳ ゴシック" panose="020B0609070205080204" pitchFamily="49" charset="-128"/>
              </a:rPr>
              <a:t>②賃貸住宅新規契約時の賃料</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敷金、</a:t>
            </a:r>
            <a:r>
              <a:rPr lang="ja-JP" altLang="ja-JP" sz="1200" dirty="0" smtClean="0">
                <a:latin typeface="ＭＳ ゴシック" panose="020B0609070205080204" pitchFamily="49" charset="-128"/>
                <a:ea typeface="ＭＳ ゴシック" panose="020B0609070205080204" pitchFamily="49" charset="-128"/>
              </a:rPr>
              <a:t>礼金、共益費</a:t>
            </a:r>
            <a:r>
              <a:rPr lang="ja-JP" altLang="ja-JP" sz="1200" dirty="0">
                <a:latin typeface="ＭＳ ゴシック" panose="020B0609070205080204" pitchFamily="49" charset="-128"/>
                <a:ea typeface="ＭＳ ゴシック" panose="020B0609070205080204" pitchFamily="49" charset="-128"/>
              </a:rPr>
              <a:t>及び仲介</a:t>
            </a:r>
            <a:r>
              <a:rPr lang="ja-JP" altLang="ja-JP" sz="1200" dirty="0" smtClean="0">
                <a:latin typeface="ＭＳ ゴシック" panose="020B0609070205080204" pitchFamily="49" charset="-128"/>
                <a:ea typeface="ＭＳ ゴシック" panose="020B0609070205080204" pitchFamily="49" charset="-128"/>
              </a:rPr>
              <a:t>手数料</a:t>
            </a:r>
            <a:endParaRPr lang="en-US" altLang="ja-JP" sz="1200" dirty="0" smtClean="0">
              <a:latin typeface="ＭＳ ゴシック" panose="020B0609070205080204" pitchFamily="49" charset="-128"/>
              <a:ea typeface="ＭＳ ゴシック" panose="020B0609070205080204" pitchFamily="49" charset="-128"/>
            </a:endParaRPr>
          </a:p>
          <a:p>
            <a:pPr marL="266700" indent="-133350" algn="just">
              <a:spcAft>
                <a:spcPts val="0"/>
              </a:spcAft>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駐車場代、入居前クリーニング代、鍵交換代、火災保険、家財保険、保証料は対象外</a:t>
            </a:r>
            <a:endParaRPr lang="en-US" altLang="ja-JP" sz="1200" dirty="0" smtClean="0">
              <a:latin typeface="ＭＳ ゴシック" panose="020B0609070205080204" pitchFamily="49" charset="-128"/>
              <a:ea typeface="ＭＳ ゴシック" panose="020B0609070205080204" pitchFamily="49" charset="-128"/>
            </a:endParaRPr>
          </a:p>
          <a:p>
            <a:pPr marL="266700" indent="-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③</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引越費用</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700" indent="-133350" algn="just">
              <a:spcAft>
                <a:spcPts val="0"/>
              </a:spcAft>
            </a:pPr>
            <a:r>
              <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同居するため</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引越費用（引越業者または運送業者へ支払った費用に限る）</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正方形/長方形 15"/>
          <p:cNvSpPr/>
          <p:nvPr/>
        </p:nvSpPr>
        <p:spPr>
          <a:xfrm>
            <a:off x="223015" y="2452049"/>
            <a:ext cx="6492109" cy="2123658"/>
          </a:xfrm>
          <a:prstGeom prst="rect">
            <a:avLst/>
          </a:prstGeom>
        </p:spPr>
        <p:txBody>
          <a:bodyPr wrap="square">
            <a:spAutoFit/>
          </a:bodyPr>
          <a:lstStyle/>
          <a:p>
            <a:pPr marL="13335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①</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日から</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8</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日まで</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に婚姻届を提出し受理された夫婦であること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②</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対象</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となる住居</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が</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吉野ヶ里</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町</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内</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あり、住民登録のうえ居住していること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③</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夫婦</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共に婚姻日における</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年齢が</a:t>
            </a:r>
            <a:r>
              <a:rPr lang="en-US"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39</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歳以下</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である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④</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新婚</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世帯</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en-US"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合計</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所得</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額</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が</a:t>
            </a:r>
            <a:r>
              <a:rPr lang="en-US"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500</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万円未満</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である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ja-JP" sz="1200" kern="0" dirty="0" smtClean="0">
                <a:latin typeface="ＭＳ ゴシック" panose="020B0609070205080204" pitchFamily="49" charset="-128"/>
                <a:ea typeface="ＭＳ ゴシック" panose="020B0609070205080204" pitchFamily="49" charset="-128"/>
                <a:cs typeface="ＭＳ明朝"/>
              </a:rPr>
              <a:t>（※貸与型</a:t>
            </a:r>
            <a:r>
              <a:rPr lang="ja-JP" altLang="ja-JP" sz="1200" kern="0" dirty="0">
                <a:latin typeface="ＭＳ ゴシック" panose="020B0609070205080204" pitchFamily="49" charset="-128"/>
                <a:ea typeface="ＭＳ ゴシック" panose="020B0609070205080204" pitchFamily="49" charset="-128"/>
                <a:cs typeface="ＭＳ明朝"/>
              </a:rPr>
              <a:t>奨学金の返済</a:t>
            </a:r>
            <a:r>
              <a:rPr lang="ja-JP" altLang="ja-JP" sz="1200" kern="0" dirty="0" smtClean="0">
                <a:latin typeface="ＭＳ ゴシック" panose="020B0609070205080204" pitchFamily="49" charset="-128"/>
                <a:ea typeface="ＭＳ ゴシック" panose="020B0609070205080204" pitchFamily="49" charset="-128"/>
                <a:cs typeface="ＭＳ明朝"/>
              </a:rPr>
              <a:t>を</a:t>
            </a:r>
            <a:r>
              <a:rPr lang="ja-JP" altLang="en-US" sz="1200" kern="0" dirty="0" smtClean="0">
                <a:latin typeface="ＭＳ ゴシック" panose="020B0609070205080204" pitchFamily="49" charset="-128"/>
                <a:ea typeface="ＭＳ ゴシック" panose="020B0609070205080204" pitchFamily="49" charset="-128"/>
                <a:cs typeface="ＭＳ明朝"/>
              </a:rPr>
              <a:t>している方は</a:t>
            </a:r>
            <a:r>
              <a:rPr lang="ja-JP" altLang="ja-JP" sz="1200" kern="0" dirty="0" smtClean="0">
                <a:latin typeface="ＭＳ ゴシック" panose="020B0609070205080204" pitchFamily="49" charset="-128"/>
                <a:ea typeface="ＭＳ ゴシック" panose="020B0609070205080204" pitchFamily="49" charset="-128"/>
                <a:cs typeface="ＭＳ明朝"/>
              </a:rPr>
              <a:t>、</a:t>
            </a:r>
            <a:r>
              <a:rPr lang="ja-JP" altLang="en-US" sz="1200" kern="0" dirty="0" smtClean="0">
                <a:latin typeface="ＭＳ ゴシック" panose="020B0609070205080204" pitchFamily="49" charset="-128"/>
                <a:ea typeface="ＭＳ ゴシック" panose="020B0609070205080204" pitchFamily="49" charset="-128"/>
                <a:cs typeface="ＭＳ明朝"/>
              </a:rPr>
              <a:t>所得額から</a:t>
            </a:r>
            <a:r>
              <a:rPr lang="ja-JP" altLang="ja-JP" sz="1200" kern="0" dirty="0" smtClean="0">
                <a:latin typeface="ＭＳ ゴシック" panose="020B0609070205080204" pitchFamily="49" charset="-128"/>
                <a:ea typeface="ＭＳ ゴシック" panose="020B0609070205080204" pitchFamily="49" charset="-128"/>
                <a:cs typeface="ＭＳ明朝"/>
              </a:rPr>
              <a:t>年間</a:t>
            </a:r>
            <a:r>
              <a:rPr lang="ja-JP" altLang="ja-JP" sz="1200" kern="0" dirty="0">
                <a:latin typeface="ＭＳ ゴシック" panose="020B0609070205080204" pitchFamily="49" charset="-128"/>
                <a:ea typeface="ＭＳ ゴシック" panose="020B0609070205080204" pitchFamily="49" charset="-128"/>
                <a:cs typeface="ＭＳ明朝"/>
              </a:rPr>
              <a:t>返済額を</a:t>
            </a:r>
            <a:r>
              <a:rPr lang="ja-JP" altLang="ja-JP" sz="1200" kern="0" dirty="0" smtClean="0">
                <a:latin typeface="ＭＳ ゴシック" panose="020B0609070205080204" pitchFamily="49" charset="-128"/>
                <a:ea typeface="ＭＳ ゴシック" panose="020B0609070205080204" pitchFamily="49" charset="-128"/>
                <a:cs typeface="ＭＳ明朝"/>
              </a:rPr>
              <a:t>控除</a:t>
            </a:r>
            <a:r>
              <a:rPr lang="ja-JP" altLang="en-US" sz="1200" kern="0" dirty="0" smtClean="0">
                <a:latin typeface="ＭＳ ゴシック" panose="020B0609070205080204" pitchFamily="49" charset="-128"/>
                <a:ea typeface="ＭＳ ゴシック" panose="020B0609070205080204" pitchFamily="49" charset="-128"/>
                <a:cs typeface="ＭＳ明朝"/>
              </a:rPr>
              <a:t>します</a:t>
            </a:r>
            <a:r>
              <a:rPr lang="ja-JP" altLang="ja-JP" sz="1200" kern="0" dirty="0" smtClean="0">
                <a:latin typeface="ＭＳ ゴシック" panose="020B0609070205080204" pitchFamily="49" charset="-128"/>
                <a:ea typeface="ＭＳ ゴシック" panose="020B0609070205080204" pitchFamily="49" charset="-128"/>
                <a:cs typeface="ＭＳ明朝"/>
              </a:rPr>
              <a:t>）</a:t>
            </a:r>
            <a:endParaRPr lang="en-US" altLang="ja-JP" sz="1200" kern="0" dirty="0" smtClean="0">
              <a:latin typeface="ＭＳ ゴシック" panose="020B0609070205080204" pitchFamily="49" charset="-128"/>
              <a:ea typeface="ＭＳ ゴシック" panose="020B0609070205080204" pitchFamily="49" charset="-128"/>
              <a:cs typeface="ＭＳ明朝"/>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⑤</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交付</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申請の日</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から</a:t>
            </a:r>
            <a:r>
              <a:rPr lang="ja-JP" altLang="ja-JP" sz="12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５年</a:t>
            </a:r>
            <a:r>
              <a:rPr lang="ja-JP" altLang="ja-JP" sz="12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以上</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本町に居住する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意思</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がある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⑥</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購入</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又は賃貸する物件の所有者と夫婦のいずれ</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かが</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三</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親等</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以内の親族ではない</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⑦</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他</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公的</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制度による住居費及び引越費用に対する補助を受けていない</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⑧</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世帯</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全員が吉野ヶ里町暴力団排除</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条例に</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規定する暴力団員</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等</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でない</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⑨</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夫婦</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のいずれもが過去に吉野ヶ里町結婚新生活支援事業費補助金を受けていない</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⑩</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夫婦</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及び住所を同じくする世帯全員</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が町</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税等の滞納がない</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a:t>
            </a:r>
            <a:endPar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2" name="グループ化 1"/>
          <p:cNvGrpSpPr/>
          <p:nvPr/>
        </p:nvGrpSpPr>
        <p:grpSpPr>
          <a:xfrm>
            <a:off x="-58916" y="6733861"/>
            <a:ext cx="3448440" cy="3124148"/>
            <a:chOff x="-99718" y="6781852"/>
            <a:chExt cx="3448440" cy="3124148"/>
          </a:xfrm>
        </p:grpSpPr>
        <p:grpSp>
          <p:nvGrpSpPr>
            <p:cNvPr id="13" name="グループ化 12"/>
            <p:cNvGrpSpPr/>
            <p:nvPr/>
          </p:nvGrpSpPr>
          <p:grpSpPr>
            <a:xfrm>
              <a:off x="191275" y="6781852"/>
              <a:ext cx="3008711" cy="3124148"/>
              <a:chOff x="2999490" y="6015637"/>
              <a:chExt cx="3008711" cy="3124148"/>
            </a:xfrm>
          </p:grpSpPr>
          <p:sp>
            <p:nvSpPr>
              <p:cNvPr id="12" name="楕円 11"/>
              <p:cNvSpPr/>
              <p:nvPr/>
            </p:nvSpPr>
            <p:spPr>
              <a:xfrm rot="6850003">
                <a:off x="3240351" y="6145906"/>
                <a:ext cx="2779616" cy="2756084"/>
              </a:xfrm>
              <a:prstGeom prst="ellipse">
                <a:avLst/>
              </a:prstGeom>
              <a:solidFill>
                <a:srgbClr val="EB3D9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1" name="楕円 10"/>
              <p:cNvSpPr/>
              <p:nvPr/>
            </p:nvSpPr>
            <p:spPr>
              <a:xfrm rot="21029760">
                <a:off x="3009324" y="6415059"/>
                <a:ext cx="2846786" cy="2724726"/>
              </a:xfrm>
              <a:prstGeom prst="ellipse">
                <a:avLst/>
              </a:prstGeom>
              <a:solidFill>
                <a:srgbClr val="F8C0E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0" name="楕円 9"/>
              <p:cNvSpPr/>
              <p:nvPr/>
            </p:nvSpPr>
            <p:spPr>
              <a:xfrm rot="19576225">
                <a:off x="2999490" y="6015637"/>
                <a:ext cx="2737822" cy="2817492"/>
              </a:xfrm>
              <a:prstGeom prst="ellipse">
                <a:avLst/>
              </a:prstGeom>
              <a:solidFill>
                <a:schemeClr val="accent3">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grpSp>
        <p:sp>
          <p:nvSpPr>
            <p:cNvPr id="14" name="テキスト ボックス 13"/>
            <p:cNvSpPr txBox="1"/>
            <p:nvPr/>
          </p:nvSpPr>
          <p:spPr>
            <a:xfrm>
              <a:off x="-99718" y="7272981"/>
              <a:ext cx="3448440" cy="1877437"/>
            </a:xfrm>
            <a:prstGeom prst="rect">
              <a:avLst/>
            </a:prstGeom>
            <a:noFill/>
          </p:spPr>
          <p:txBody>
            <a:bodyPr wrap="square" rtlCol="0">
              <a:spAutoFit/>
            </a:bodyPr>
            <a:lstStyle/>
            <a:p>
              <a:pPr algn="ctr"/>
              <a:r>
                <a:rPr kumimoji="1" lang="ja-JP" altLang="en-US" sz="2000" dirty="0" smtClean="0"/>
                <a:t>補助金額</a:t>
              </a:r>
              <a:endParaRPr kumimoji="1" lang="en-US" altLang="ja-JP" sz="2000" dirty="0" smtClean="0"/>
            </a:p>
            <a:p>
              <a:pPr algn="ctr"/>
              <a:r>
                <a:rPr kumimoji="1" lang="ja-JP" altLang="en-US" sz="2000" dirty="0"/>
                <a:t>１</a:t>
              </a:r>
              <a:r>
                <a:rPr kumimoji="1" lang="ja-JP" altLang="en-US" sz="2000" dirty="0" smtClean="0"/>
                <a:t>世帯あたり</a:t>
              </a:r>
              <a:endParaRPr kumimoji="1" lang="en-US" altLang="ja-JP" sz="2000" dirty="0" smtClean="0"/>
            </a:p>
            <a:p>
              <a:pPr algn="ctr"/>
              <a:r>
                <a:rPr kumimoji="1" lang="ja-JP" altLang="en-US" sz="3600" dirty="0" smtClean="0"/>
                <a:t>上限３０万円</a:t>
              </a:r>
              <a:endParaRPr kumimoji="1" lang="en-US" altLang="ja-JP" sz="3600" dirty="0" smtClean="0"/>
            </a:p>
            <a:p>
              <a:pPr algn="ctr"/>
              <a:r>
                <a:rPr kumimoji="1" lang="en-US" altLang="ja-JP" sz="2000" dirty="0" smtClean="0"/>
                <a:t>※</a:t>
              </a:r>
              <a:r>
                <a:rPr kumimoji="1" lang="ja-JP" altLang="en-US" sz="2000" dirty="0" smtClean="0"/>
                <a:t>予算額に達した時点で</a:t>
              </a:r>
              <a:endParaRPr kumimoji="1" lang="en-US" altLang="ja-JP" sz="2000" dirty="0" smtClean="0"/>
            </a:p>
            <a:p>
              <a:pPr algn="ctr"/>
              <a:r>
                <a:rPr kumimoji="1" lang="ja-JP" altLang="en-US" sz="2000" dirty="0" smtClean="0"/>
                <a:t>受付を終了します。</a:t>
              </a:r>
              <a:endParaRPr kumimoji="1" lang="ja-JP" altLang="en-US" sz="2000" dirty="0"/>
            </a:p>
          </p:txBody>
        </p:sp>
      </p:grpSp>
      <p:sp>
        <p:nvSpPr>
          <p:cNvPr id="22" name="角丸四角形 21"/>
          <p:cNvSpPr/>
          <p:nvPr/>
        </p:nvSpPr>
        <p:spPr>
          <a:xfrm>
            <a:off x="450813" y="4818079"/>
            <a:ext cx="1482762" cy="357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対象となる経費</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25" name="角丸四角形 24"/>
          <p:cNvSpPr/>
          <p:nvPr/>
        </p:nvSpPr>
        <p:spPr>
          <a:xfrm>
            <a:off x="3335092" y="7039218"/>
            <a:ext cx="3285515" cy="601903"/>
          </a:xfrm>
          <a:prstGeom prst="roundRect">
            <a:avLst>
              <a:gd name="adj" fmla="val 15147"/>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3521707" y="6860632"/>
            <a:ext cx="957287" cy="357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申請期日</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27" name="正方形/長方形 26"/>
          <p:cNvSpPr/>
          <p:nvPr/>
        </p:nvSpPr>
        <p:spPr>
          <a:xfrm>
            <a:off x="3389524" y="7249741"/>
            <a:ext cx="3216063" cy="276999"/>
          </a:xfrm>
          <a:prstGeom prst="rect">
            <a:avLst/>
          </a:prstGeom>
        </p:spPr>
        <p:txBody>
          <a:bodyPr wrap="square">
            <a:spAutoFit/>
          </a:bodyPr>
          <a:lstStyle/>
          <a:p>
            <a:pPr marL="133350" algn="just">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8</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日</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まで</a:t>
            </a:r>
            <a:endPar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9" name="角丸四角形 28"/>
          <p:cNvSpPr/>
          <p:nvPr/>
        </p:nvSpPr>
        <p:spPr>
          <a:xfrm>
            <a:off x="3335092" y="8060311"/>
            <a:ext cx="3285515" cy="1247222"/>
          </a:xfrm>
          <a:prstGeom prst="roundRect">
            <a:avLst>
              <a:gd name="adj" fmla="val 8330"/>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521707" y="7876334"/>
            <a:ext cx="1668752" cy="357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申請・お問い合せ</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31" name="正方形/長方形 30"/>
          <p:cNvSpPr/>
          <p:nvPr/>
        </p:nvSpPr>
        <p:spPr>
          <a:xfrm>
            <a:off x="3389524" y="8313847"/>
            <a:ext cx="3231083" cy="830997"/>
          </a:xfrm>
          <a:prstGeom prst="rect">
            <a:avLst/>
          </a:prstGeom>
        </p:spPr>
        <p:txBody>
          <a:bodyPr wrap="square">
            <a:spAutoFit/>
          </a:bodyPr>
          <a:lstStyle/>
          <a:p>
            <a:pPr marL="133350" algn="just">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吉野ヶ里町</a:t>
            </a:r>
            <a:endPar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東脊振健康福祉センター</a:t>
            </a:r>
            <a:r>
              <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きらら館</a:t>
            </a:r>
            <a:r>
              <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内</a:t>
            </a:r>
            <a:endPar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こども・保健課　子育て包括支援係</a:t>
            </a:r>
            <a:endPar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電話：０９５２－５１－１６１８</a:t>
            </a:r>
            <a:endParaRPr lang="en-US" altLang="ja-JP" sz="12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 name="メモ 2"/>
          <p:cNvSpPr/>
          <p:nvPr/>
        </p:nvSpPr>
        <p:spPr>
          <a:xfrm>
            <a:off x="3335091" y="9477375"/>
            <a:ext cx="3380033" cy="333375"/>
          </a:xfrm>
          <a:prstGeom prst="foldedCorner">
            <a:avLst>
              <a:gd name="adj"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p:cNvSpPr/>
          <p:nvPr/>
        </p:nvSpPr>
        <p:spPr>
          <a:xfrm>
            <a:off x="3524865" y="9491510"/>
            <a:ext cx="3795548" cy="276999"/>
          </a:xfrm>
          <a:prstGeom prst="rect">
            <a:avLst/>
          </a:prstGeom>
        </p:spPr>
        <p:txBody>
          <a:bodyPr wrap="square">
            <a:spAutoFit/>
          </a:bodyPr>
          <a:lstStyle/>
          <a:p>
            <a:pPr marL="133350" algn="just">
              <a:spcAft>
                <a:spcPts val="0"/>
              </a:spcAft>
            </a:pPr>
            <a:r>
              <a:rPr lang="ja-JP" altLang="en-US"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裏面：必要書類、交付</a:t>
            </a:r>
            <a:r>
              <a:rPr lang="ja-JP" altLang="en-US" sz="1200" b="1" kern="10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までの流れ</a:t>
            </a:r>
            <a:endParaRPr lang="en-US" altLang="ja-JP" sz="1200"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784828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33349" y="-146298"/>
            <a:ext cx="6991349" cy="10064294"/>
          </a:xfrm>
          <a:prstGeom prst="rect">
            <a:avLst/>
          </a:prstGeom>
          <a:solidFill>
            <a:schemeClr val="bg1"/>
          </a:solidFill>
        </p:spPr>
        <p:txBody>
          <a:bodyPr wrap="square" rtlCol="0">
            <a:spAutoFit/>
          </a:bodyPr>
          <a:lstStyle/>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241976" y="410805"/>
            <a:ext cx="6470765" cy="4728688"/>
          </a:xfrm>
          <a:prstGeom prst="roundRect">
            <a:avLst>
              <a:gd name="adj" fmla="val 5653"/>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36537" y="240584"/>
            <a:ext cx="1892337" cy="3404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手続きに必要なもの</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193614" y="799843"/>
            <a:ext cx="6567486" cy="4339650"/>
          </a:xfrm>
          <a:prstGeom prst="rect">
            <a:avLst/>
          </a:prstGeom>
          <a:noFill/>
          <a:ln>
            <a:noFill/>
          </a:ln>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b="1" dirty="0" smtClean="0">
                <a:latin typeface="ＭＳ ゴシック" panose="020B0609070205080204" pitchFamily="49" charset="-128"/>
                <a:ea typeface="ＭＳ ゴシック" panose="020B0609070205080204" pitchFamily="49" charset="-128"/>
              </a:rPr>
              <a:t>●必須書類</a:t>
            </a:r>
            <a:endParaRPr kumimoji="1" lang="en-US" altLang="ja-JP" sz="1200" b="1"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吉野ヶ里町結婚新生活支援事業補助金交付申請書（様式第１号）</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婚姻後の戸籍謄本または婚姻届受理証明書</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世帯全員の住民票の写し</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夫婦の最新の所得証明書</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世帯全員の税に関する滞納のない証明書</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b="1" dirty="0" smtClean="0">
                <a:latin typeface="ＭＳ ゴシック" panose="020B0609070205080204" pitchFamily="49" charset="-128"/>
                <a:ea typeface="ＭＳ ゴシック" panose="020B0609070205080204" pitchFamily="49" charset="-128"/>
              </a:rPr>
              <a:t>●住宅を購入した場合</a:t>
            </a:r>
            <a:endParaRPr kumimoji="1" lang="en-US" altLang="ja-JP" sz="1200" b="1"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住宅の工事請負契約書または売買契約書の写し</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住宅取得費の領収書または支払金額が確認できる書類の写し</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b="1" dirty="0" smtClean="0">
                <a:latin typeface="ＭＳ ゴシック" panose="020B0609070205080204" pitchFamily="49" charset="-128"/>
                <a:ea typeface="ＭＳ ゴシック" panose="020B0609070205080204" pitchFamily="49" charset="-128"/>
              </a:rPr>
              <a:t>●住宅を借りた場合</a:t>
            </a:r>
            <a:endParaRPr kumimoji="1" lang="en-US" altLang="ja-JP" sz="1200" b="1" dirty="0" smtClean="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　□　住宅の賃貸借契約書の写し</a:t>
            </a:r>
            <a:endParaRPr kumimoji="1" lang="en-US" altLang="ja-JP" sz="1200" dirty="0">
              <a:latin typeface="ＭＳ ゴシック" panose="020B0609070205080204" pitchFamily="49" charset="-128"/>
              <a:ea typeface="ＭＳ ゴシック" panose="020B0609070205080204" pitchFamily="49" charset="-128"/>
            </a:endParaRPr>
          </a:p>
          <a:p>
            <a:pPr marL="628650" indent="-628650"/>
            <a:r>
              <a:rPr kumimoji="1" lang="ja-JP" altLang="en-US" sz="1200" dirty="0" smtClean="0">
                <a:latin typeface="ＭＳ ゴシック" panose="020B0609070205080204" pitchFamily="49" charset="-128"/>
                <a:ea typeface="ＭＳ ゴシック" panose="020B0609070205080204" pitchFamily="49" charset="-128"/>
              </a:rPr>
              <a:t>　　□　</a:t>
            </a:r>
            <a:r>
              <a:rPr lang="ja-JP" altLang="en-US" sz="1200" dirty="0" smtClean="0">
                <a:latin typeface="ＭＳ ゴシック" panose="020B0609070205080204" pitchFamily="49" charset="-128"/>
                <a:ea typeface="ＭＳ ゴシック" panose="020B0609070205080204" pitchFamily="49" charset="-128"/>
              </a:rPr>
              <a:t>契約</a:t>
            </a:r>
            <a:r>
              <a:rPr lang="ja-JP" altLang="en-US" sz="1200" dirty="0">
                <a:latin typeface="ＭＳ ゴシック" panose="020B0609070205080204" pitchFamily="49" charset="-128"/>
                <a:ea typeface="ＭＳ ゴシック" panose="020B0609070205080204" pitchFamily="49" charset="-128"/>
              </a:rPr>
              <a:t>時の</a:t>
            </a:r>
            <a:r>
              <a:rPr lang="ja-JP" altLang="ja-JP" sz="1200" dirty="0">
                <a:latin typeface="ＭＳ ゴシック" panose="020B0609070205080204" pitchFamily="49" charset="-128"/>
                <a:ea typeface="ＭＳ ゴシック" panose="020B0609070205080204" pitchFamily="49" charset="-128"/>
              </a:rPr>
              <a:t>前家賃、日割家賃</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敷金、</a:t>
            </a:r>
            <a:r>
              <a:rPr lang="ja-JP" altLang="ja-JP" sz="1200" dirty="0" smtClean="0">
                <a:latin typeface="ＭＳ ゴシック" panose="020B0609070205080204" pitchFamily="49" charset="-128"/>
                <a:ea typeface="ＭＳ ゴシック" panose="020B0609070205080204" pitchFamily="49" charset="-128"/>
              </a:rPr>
              <a:t>礼金、</a:t>
            </a:r>
            <a:r>
              <a:rPr lang="ja-JP" altLang="ja-JP" sz="1200" dirty="0">
                <a:latin typeface="ＭＳ ゴシック" panose="020B0609070205080204" pitchFamily="49" charset="-128"/>
                <a:ea typeface="ＭＳ ゴシック" panose="020B0609070205080204" pitchFamily="49" charset="-128"/>
              </a:rPr>
              <a:t>共益費及び仲介</a:t>
            </a:r>
            <a:r>
              <a:rPr lang="ja-JP" altLang="ja-JP" sz="1200" dirty="0" smtClean="0">
                <a:latin typeface="ＭＳ ゴシック" panose="020B0609070205080204" pitchFamily="49" charset="-128"/>
                <a:ea typeface="ＭＳ ゴシック" panose="020B0609070205080204" pitchFamily="49" charset="-128"/>
              </a:rPr>
              <a:t>手数料</a:t>
            </a:r>
            <a:r>
              <a:rPr lang="ja-JP" altLang="en-US" sz="1200" dirty="0" smtClean="0">
                <a:latin typeface="ＭＳ ゴシック" panose="020B0609070205080204" pitchFamily="49" charset="-128"/>
                <a:ea typeface="ＭＳ ゴシック" panose="020B0609070205080204" pitchFamily="49" charset="-128"/>
              </a:rPr>
              <a:t>等の領収書または支払金額が確認できる書類の写し</a:t>
            </a:r>
            <a:endParaRPr lang="en-US" altLang="ja-JP" sz="1200"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　□　就労している人全員の住宅手当支給証明書（様式第２号）</a:t>
            </a:r>
            <a:endParaRPr lang="en-US" altLang="ja-JP" sz="1200" dirty="0" smtClean="0">
              <a:latin typeface="ＭＳ ゴシック" panose="020B0609070205080204" pitchFamily="49" charset="-128"/>
              <a:ea typeface="ＭＳ ゴシック" panose="020B0609070205080204" pitchFamily="49" charset="-128"/>
            </a:endParaRPr>
          </a:p>
          <a:p>
            <a:pPr marL="628650" indent="-628650"/>
            <a:endParaRPr lang="en-US" altLang="ja-JP" sz="1200" dirty="0">
              <a:latin typeface="ＭＳ ゴシック" panose="020B0609070205080204" pitchFamily="49" charset="-128"/>
              <a:ea typeface="ＭＳ ゴシック" panose="020B0609070205080204" pitchFamily="49" charset="-128"/>
            </a:endParaRPr>
          </a:p>
          <a:p>
            <a:pPr marL="628650" indent="-628650"/>
            <a:r>
              <a:rPr lang="ja-JP" altLang="en-US" sz="1200" dirty="0" smtClean="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●引越しをした場合</a:t>
            </a:r>
            <a:endParaRPr lang="en-US" altLang="ja-JP" sz="1200" b="1"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　□　引越しに係る領収書の写し（引越業者または運送業者に支払った費用に限る）</a:t>
            </a:r>
            <a:endParaRPr lang="en-US" altLang="ja-JP" sz="1200"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貸与型奨学金を返済している場合</a:t>
            </a:r>
            <a:endParaRPr lang="en-US" altLang="ja-JP" sz="1200" b="1"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　□　貸与型奨学金の返済額がわかる書類（所得証明書で証明された年に返済した額）</a:t>
            </a:r>
            <a:endParaRPr lang="en-US" altLang="ja-JP" sz="1200" dirty="0" smtClean="0">
              <a:latin typeface="ＭＳ ゴシック" panose="020B0609070205080204" pitchFamily="49" charset="-128"/>
              <a:ea typeface="ＭＳ ゴシック" panose="020B0609070205080204" pitchFamily="49" charset="-128"/>
            </a:endParaRPr>
          </a:p>
          <a:p>
            <a:pPr marL="628650" indent="-628650"/>
            <a:r>
              <a:rPr lang="ja-JP" altLang="en-US" sz="1200" dirty="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12" name="角丸四角形 11"/>
          <p:cNvSpPr/>
          <p:nvPr/>
        </p:nvSpPr>
        <p:spPr>
          <a:xfrm>
            <a:off x="241975" y="5500960"/>
            <a:ext cx="6470765" cy="4206566"/>
          </a:xfrm>
          <a:prstGeom prst="roundRect">
            <a:avLst>
              <a:gd name="adj" fmla="val 5653"/>
            </a:avLst>
          </a:prstGeom>
          <a:solidFill>
            <a:srgbClr val="FDEAF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536537" y="5330739"/>
            <a:ext cx="1892337" cy="3404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補助までの流れ</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16" name="角丸四角形 15"/>
          <p:cNvSpPr/>
          <p:nvPr/>
        </p:nvSpPr>
        <p:spPr>
          <a:xfrm>
            <a:off x="536538" y="5788129"/>
            <a:ext cx="3425862" cy="438150"/>
          </a:xfrm>
          <a:prstGeom prst="round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婚　　　姻（</a:t>
            </a:r>
            <a:r>
              <a:rPr kumimoji="1" lang="ja-JP" altLang="en-US" sz="1100" dirty="0" smtClean="0"/>
              <a:t>令</a:t>
            </a:r>
            <a:r>
              <a:rPr kumimoji="1" lang="en-US" altLang="ja-JP" sz="1100" dirty="0" smtClean="0"/>
              <a:t>7</a:t>
            </a:r>
            <a:r>
              <a:rPr kumimoji="1" lang="ja-JP" altLang="en-US" sz="1100" dirty="0" smtClean="0"/>
              <a:t>年</a:t>
            </a:r>
            <a:r>
              <a:rPr kumimoji="1" lang="en-US" altLang="ja-JP" sz="1100" dirty="0" smtClean="0"/>
              <a:t>1</a:t>
            </a:r>
            <a:r>
              <a:rPr kumimoji="1" lang="ja-JP" altLang="en-US" sz="1100" dirty="0" smtClean="0"/>
              <a:t>月</a:t>
            </a:r>
            <a:r>
              <a:rPr kumimoji="1" lang="en-US" altLang="ja-JP" sz="1100" dirty="0"/>
              <a:t>1</a:t>
            </a:r>
            <a:r>
              <a:rPr kumimoji="1" lang="ja-JP" altLang="en-US" sz="1100" dirty="0" smtClean="0"/>
              <a:t>日～</a:t>
            </a:r>
            <a:r>
              <a:rPr kumimoji="1" lang="ja-JP" altLang="en-US" sz="1100" dirty="0" smtClean="0"/>
              <a:t>令和</a:t>
            </a:r>
            <a:r>
              <a:rPr kumimoji="1" lang="en-US" altLang="ja-JP" sz="1100" dirty="0" smtClean="0"/>
              <a:t>8</a:t>
            </a:r>
            <a:r>
              <a:rPr kumimoji="1" lang="ja-JP" altLang="en-US" sz="1100" dirty="0" smtClean="0"/>
              <a:t>年</a:t>
            </a:r>
            <a:r>
              <a:rPr kumimoji="1" lang="en-US" altLang="ja-JP" sz="1100" dirty="0" smtClean="0"/>
              <a:t>3</a:t>
            </a:r>
            <a:r>
              <a:rPr kumimoji="1" lang="ja-JP" altLang="en-US" sz="1100" dirty="0" smtClean="0"/>
              <a:t>月</a:t>
            </a:r>
            <a:r>
              <a:rPr kumimoji="1" lang="en-US" altLang="ja-JP" sz="1100" dirty="0" smtClean="0"/>
              <a:t>31</a:t>
            </a:r>
            <a:r>
              <a:rPr kumimoji="1" lang="ja-JP" altLang="en-US" sz="1100" dirty="0" smtClean="0"/>
              <a:t>日）</a:t>
            </a:r>
            <a:endParaRPr kumimoji="1" lang="en-US" altLang="ja-JP" sz="1100" dirty="0" smtClean="0"/>
          </a:p>
          <a:p>
            <a:pPr algn="ctr"/>
            <a:r>
              <a:rPr kumimoji="1" lang="ja-JP" altLang="en-US" sz="1100" dirty="0" smtClean="0"/>
              <a:t>経費支払い（</a:t>
            </a:r>
            <a:r>
              <a:rPr kumimoji="1" lang="ja-JP" altLang="en-US" sz="1100" dirty="0" smtClean="0"/>
              <a:t>令和</a:t>
            </a:r>
            <a:r>
              <a:rPr kumimoji="1" lang="en-US" altLang="ja-JP" sz="1100" dirty="0"/>
              <a:t>7</a:t>
            </a:r>
            <a:r>
              <a:rPr kumimoji="1" lang="ja-JP" altLang="en-US" sz="1100" dirty="0" smtClean="0"/>
              <a:t>年</a:t>
            </a:r>
            <a:r>
              <a:rPr kumimoji="1" lang="en-US" altLang="ja-JP" sz="1100" dirty="0"/>
              <a:t>4</a:t>
            </a:r>
            <a:r>
              <a:rPr kumimoji="1" lang="ja-JP" altLang="en-US" sz="1100" dirty="0" smtClean="0"/>
              <a:t>月</a:t>
            </a:r>
            <a:r>
              <a:rPr kumimoji="1" lang="en-US" altLang="ja-JP" sz="1100" dirty="0"/>
              <a:t>1</a:t>
            </a:r>
            <a:r>
              <a:rPr kumimoji="1" lang="ja-JP" altLang="en-US" sz="1100" dirty="0"/>
              <a:t>日～</a:t>
            </a:r>
            <a:r>
              <a:rPr kumimoji="1" lang="ja-JP" altLang="en-US" sz="1100" dirty="0" smtClean="0"/>
              <a:t>令和</a:t>
            </a:r>
            <a:r>
              <a:rPr kumimoji="1" lang="en-US" altLang="ja-JP" sz="1100" dirty="0" smtClean="0"/>
              <a:t>8</a:t>
            </a:r>
            <a:r>
              <a:rPr kumimoji="1" lang="ja-JP" altLang="en-US" sz="1100" dirty="0" smtClean="0"/>
              <a:t>年</a:t>
            </a:r>
            <a:r>
              <a:rPr kumimoji="1" lang="en-US" altLang="ja-JP" sz="1100" dirty="0"/>
              <a:t>3</a:t>
            </a:r>
            <a:r>
              <a:rPr kumimoji="1" lang="ja-JP" altLang="en-US" sz="1100" dirty="0"/>
              <a:t>月</a:t>
            </a:r>
            <a:r>
              <a:rPr kumimoji="1" lang="en-US" altLang="ja-JP" sz="1100" dirty="0"/>
              <a:t>31</a:t>
            </a:r>
            <a:r>
              <a:rPr kumimoji="1" lang="ja-JP" altLang="en-US" sz="1100" dirty="0"/>
              <a:t>日）</a:t>
            </a:r>
            <a:endParaRPr kumimoji="1" lang="en-US" altLang="ja-JP" sz="1100" dirty="0"/>
          </a:p>
        </p:txBody>
      </p:sp>
      <p:sp>
        <p:nvSpPr>
          <p:cNvPr id="17" name="角丸四角形 16"/>
          <p:cNvSpPr/>
          <p:nvPr/>
        </p:nvSpPr>
        <p:spPr>
          <a:xfrm>
            <a:off x="536534" y="6670033"/>
            <a:ext cx="3425866" cy="438150"/>
          </a:xfrm>
          <a:prstGeom prst="round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補助金の申請</a:t>
            </a:r>
            <a:endParaRPr kumimoji="1" lang="en-US" altLang="ja-JP" sz="1100" dirty="0" smtClean="0"/>
          </a:p>
          <a:p>
            <a:pPr algn="ctr"/>
            <a:r>
              <a:rPr kumimoji="1" lang="ja-JP" altLang="en-US" sz="1100" dirty="0" smtClean="0"/>
              <a:t>（</a:t>
            </a:r>
            <a:r>
              <a:rPr kumimoji="1" lang="ja-JP" altLang="en-US" sz="1100" dirty="0" smtClean="0"/>
              <a:t>令和</a:t>
            </a:r>
            <a:r>
              <a:rPr kumimoji="1" lang="en-US" altLang="ja-JP" sz="1100" dirty="0"/>
              <a:t>8</a:t>
            </a:r>
            <a:r>
              <a:rPr kumimoji="1" lang="ja-JP" altLang="en-US" sz="1100" dirty="0" smtClean="0"/>
              <a:t>年</a:t>
            </a:r>
            <a:r>
              <a:rPr kumimoji="1" lang="en-US" altLang="ja-JP" sz="1100" dirty="0" smtClean="0"/>
              <a:t>3</a:t>
            </a:r>
            <a:r>
              <a:rPr kumimoji="1" lang="ja-JP" altLang="en-US" sz="1100" dirty="0" smtClean="0"/>
              <a:t>月</a:t>
            </a:r>
            <a:r>
              <a:rPr kumimoji="1" lang="en-US" altLang="ja-JP" sz="1100" dirty="0" smtClean="0"/>
              <a:t>31</a:t>
            </a:r>
            <a:r>
              <a:rPr kumimoji="1" lang="ja-JP" altLang="en-US" sz="1100" dirty="0" smtClean="0"/>
              <a:t>日まで）</a:t>
            </a:r>
            <a:endParaRPr kumimoji="1" lang="ja-JP" altLang="en-US" sz="1100" dirty="0"/>
          </a:p>
        </p:txBody>
      </p:sp>
      <p:sp>
        <p:nvSpPr>
          <p:cNvPr id="18" name="角丸四角形 17"/>
          <p:cNvSpPr/>
          <p:nvPr/>
        </p:nvSpPr>
        <p:spPr>
          <a:xfrm>
            <a:off x="536534" y="7512972"/>
            <a:ext cx="3425866" cy="438150"/>
          </a:xfrm>
          <a:prstGeom prst="roundRect">
            <a:avLst/>
          </a:prstGeom>
          <a:ln>
            <a:solidFill>
              <a:srgbClr val="F496CB"/>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dirty="0" smtClean="0"/>
              <a:t>書類受理・審査後　交付決定</a:t>
            </a:r>
            <a:endParaRPr kumimoji="1" lang="ja-JP" altLang="en-US" sz="1100" dirty="0"/>
          </a:p>
        </p:txBody>
      </p:sp>
      <p:sp>
        <p:nvSpPr>
          <p:cNvPr id="19" name="角丸四角形 18"/>
          <p:cNvSpPr/>
          <p:nvPr/>
        </p:nvSpPr>
        <p:spPr>
          <a:xfrm>
            <a:off x="536534" y="8321746"/>
            <a:ext cx="3425866" cy="438150"/>
          </a:xfrm>
          <a:prstGeom prst="round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補助金の請求</a:t>
            </a:r>
            <a:endParaRPr kumimoji="1" lang="ja-JP" altLang="en-US" sz="1100" dirty="0"/>
          </a:p>
        </p:txBody>
      </p:sp>
      <p:sp>
        <p:nvSpPr>
          <p:cNvPr id="20" name="角丸四角形 19"/>
          <p:cNvSpPr/>
          <p:nvPr/>
        </p:nvSpPr>
        <p:spPr>
          <a:xfrm>
            <a:off x="536537" y="9167261"/>
            <a:ext cx="3425863" cy="43815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補助金の交付</a:t>
            </a:r>
            <a:endParaRPr kumimoji="1" lang="ja-JP" altLang="en-US" sz="1100" dirty="0"/>
          </a:p>
        </p:txBody>
      </p:sp>
      <p:sp>
        <p:nvSpPr>
          <p:cNvPr id="21" name="下矢印 20"/>
          <p:cNvSpPr/>
          <p:nvPr/>
        </p:nvSpPr>
        <p:spPr>
          <a:xfrm>
            <a:off x="2078800" y="6317929"/>
            <a:ext cx="341333" cy="2698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p:cNvGrpSpPr/>
          <p:nvPr/>
        </p:nvGrpSpPr>
        <p:grpSpPr>
          <a:xfrm>
            <a:off x="4039864" y="6921071"/>
            <a:ext cx="2467290" cy="837798"/>
            <a:chOff x="3950138" y="6894497"/>
            <a:chExt cx="2467290" cy="837798"/>
          </a:xfrm>
        </p:grpSpPr>
        <p:cxnSp>
          <p:nvCxnSpPr>
            <p:cNvPr id="33" name="直線矢印コネクタ 32"/>
            <p:cNvCxnSpPr/>
            <p:nvPr/>
          </p:nvCxnSpPr>
          <p:spPr>
            <a:xfrm flipH="1">
              <a:off x="3950138" y="6894497"/>
              <a:ext cx="748901"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4699039" y="6921698"/>
              <a:ext cx="0" cy="806873"/>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3978692" y="7728571"/>
              <a:ext cx="720347" cy="3724"/>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389497" y="6980549"/>
              <a:ext cx="2027931"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200" b="1" dirty="0" smtClean="0">
                  <a:latin typeface="ＭＳ ゴシック" panose="020B0609070205080204" pitchFamily="49" charset="-128"/>
                  <a:ea typeface="ＭＳ ゴシック" panose="020B0609070205080204" pitchFamily="49" charset="-128"/>
                </a:rPr>
                <a:t>※</a:t>
              </a:r>
              <a:r>
                <a:rPr kumimoji="1" lang="ja-JP" altLang="en-US" sz="1200" b="1" dirty="0" smtClean="0">
                  <a:latin typeface="ＭＳ ゴシック" panose="020B0609070205080204" pitchFamily="49" charset="-128"/>
                  <a:ea typeface="ＭＳ ゴシック" panose="020B0609070205080204" pitchFamily="49" charset="-128"/>
                </a:rPr>
                <a:t>不備や不足がある場合は再提出していただくことがあります。</a:t>
              </a:r>
              <a:endParaRPr kumimoji="1" lang="ja-JP" altLang="en-US" sz="1200" b="1" dirty="0">
                <a:latin typeface="ＭＳ ゴシック" panose="020B0609070205080204" pitchFamily="49" charset="-128"/>
                <a:ea typeface="ＭＳ ゴシック" panose="020B0609070205080204" pitchFamily="49" charset="-128"/>
              </a:endParaRPr>
            </a:p>
          </p:txBody>
        </p:sp>
      </p:grpSp>
      <p:pic>
        <p:nvPicPr>
          <p:cNvPr id="60" name="図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9223" y="7951697"/>
            <a:ext cx="1613075" cy="1650204"/>
          </a:xfrm>
          <a:prstGeom prst="rect">
            <a:avLst/>
          </a:prstGeom>
        </p:spPr>
      </p:pic>
      <p:pic>
        <p:nvPicPr>
          <p:cNvPr id="61" name="図 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9859" y="885825"/>
            <a:ext cx="1307188" cy="1307188"/>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7777" y="5697987"/>
            <a:ext cx="1224462" cy="1010893"/>
          </a:xfrm>
          <a:prstGeom prst="rect">
            <a:avLst/>
          </a:prstGeom>
        </p:spPr>
      </p:pic>
      <p:sp>
        <p:nvSpPr>
          <p:cNvPr id="25" name="下矢印 24"/>
          <p:cNvSpPr/>
          <p:nvPr/>
        </p:nvSpPr>
        <p:spPr>
          <a:xfrm>
            <a:off x="2078799" y="7197330"/>
            <a:ext cx="341333" cy="2698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2078799" y="8828985"/>
            <a:ext cx="341333" cy="2698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2087541" y="8002782"/>
            <a:ext cx="341333" cy="2698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4180331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762</TotalTime>
  <Words>747</Words>
  <Application>Microsoft Office PowerPoint</Application>
  <PresentationFormat>A4 210 x 297 mm</PresentationFormat>
  <Paragraphs>122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ゴシック</vt:lpstr>
      <vt:lpstr>ＭＳ明朝</vt:lpstr>
      <vt:lpstr>メイリオ</vt:lpstr>
      <vt:lpstr>Arial</vt:lpstr>
      <vt:lpstr>Times New Roman</vt:lpstr>
      <vt:lpstr>Trebuchet MS</vt:lpstr>
      <vt:lpstr>Wingdings 3</vt:lpstr>
      <vt:lpstr>ファセット</vt:lpstr>
      <vt:lpstr>佐賀県吉野ヶ里町 </vt:lpstr>
      <vt:lpstr>PowerPoint プレゼンテーション</vt:lpstr>
    </vt:vector>
  </TitlesOfParts>
  <Company>吉野ヶ里町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佐賀県吉野ヶ里町 令和3年度結婚新生活支援補助金</dc:title>
  <dc:creator>德安 弘貴</dc:creator>
  <cp:lastModifiedBy>小浜 雅寿</cp:lastModifiedBy>
  <cp:revision>62</cp:revision>
  <cp:lastPrinted>2021-04-02T01:42:04Z</cp:lastPrinted>
  <dcterms:created xsi:type="dcterms:W3CDTF">2021-01-27T07:50:43Z</dcterms:created>
  <dcterms:modified xsi:type="dcterms:W3CDTF">2025-03-24T01:24:26Z</dcterms:modified>
</cp:coreProperties>
</file>