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7" r:id="rId1"/>
  </p:sldMasterIdLst>
  <p:sldIdLst>
    <p:sldId id="256" r:id="rId2"/>
    <p:sldId id="257"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6CB"/>
    <a:srgbClr val="F8C0E0"/>
    <a:srgbClr val="FDEAF5"/>
    <a:srgbClr val="EB3D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60" y="-30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lumMod val="7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4119253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149969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412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489650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7919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72144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3223280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946689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219139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364134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2137924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1914531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165460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2574270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421172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smtClean="0"/>
              <a:t>図を追加</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CF79129-CD4F-489A-879D-0CC0B99B17E4}"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2611735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8CF79129-CD4F-489A-879D-0CC0B99B17E4}"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lumMod val="75000"/>
                  </a:schemeClr>
                </a:solidFill>
              </a:defRPr>
            </a:lvl1pPr>
          </a:lstStyle>
          <a:p>
            <a:fld id="{52CB8133-626C-4A42-87A1-6011FED287D0}" type="slidenum">
              <a:rPr kumimoji="1" lang="ja-JP" altLang="en-US" smtClean="0"/>
              <a:t>‹#›</a:t>
            </a:fld>
            <a:endParaRPr kumimoji="1" lang="ja-JP" altLang="en-US"/>
          </a:p>
        </p:txBody>
      </p:sp>
    </p:spTree>
    <p:extLst>
      <p:ext uri="{BB962C8B-B14F-4D97-AF65-F5344CB8AC3E}">
        <p14:creationId xmlns:p14="http://schemas.microsoft.com/office/powerpoint/2010/main" val="4157467020"/>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82" r:id="rId15"/>
    <p:sldLayoutId id="2147483983" r:id="rId16"/>
  </p:sldLayoutIdLst>
  <p:txStyles>
    <p:titleStyle>
      <a:lvl1pPr algn="l" defTabSz="342900" rtl="0" eaLnBrk="1" latinLnBrk="0" hangingPunct="1">
        <a:spcBef>
          <a:spcPct val="0"/>
        </a:spcBef>
        <a:buNone/>
        <a:defRPr kumimoji="1" sz="27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lumMod val="75000"/>
          </a:schemeClr>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90459" y="38441"/>
            <a:ext cx="1662934" cy="1561080"/>
          </a:xfrm>
          <a:prstGeom prst="rect">
            <a:avLst/>
          </a:prstGeom>
        </p:spPr>
      </p:pic>
      <p:sp>
        <p:nvSpPr>
          <p:cNvPr id="19" name="角丸四角形 18"/>
          <p:cNvSpPr/>
          <p:nvPr/>
        </p:nvSpPr>
        <p:spPr>
          <a:xfrm>
            <a:off x="235218" y="2245077"/>
            <a:ext cx="6374045" cy="2410312"/>
          </a:xfrm>
          <a:prstGeom prst="roundRect">
            <a:avLst>
              <a:gd name="adj" fmla="val 5653"/>
            </a:avLst>
          </a:prstGeom>
          <a:solidFill>
            <a:srgbClr val="FDEAF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231542" y="4990488"/>
            <a:ext cx="6389065" cy="1721363"/>
          </a:xfrm>
          <a:prstGeom prst="roundRect">
            <a:avLst>
              <a:gd name="adj" fmla="val 5653"/>
            </a:avLst>
          </a:prstGeom>
          <a:solidFill>
            <a:srgbClr val="FDEAF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2626981" y="172594"/>
            <a:ext cx="1684176" cy="362693"/>
          </a:xfrm>
        </p:spPr>
        <p:txBody>
          <a:bodyPr>
            <a:normAutofit fontScale="90000"/>
          </a:bodyPr>
          <a:lstStyle/>
          <a:p>
            <a:r>
              <a:rPr kumimoji="1" lang="ja-JP" altLang="en-US" sz="1600" dirty="0" smtClean="0"/>
              <a:t>佐賀県吉野ヶ里町</a:t>
            </a:r>
            <a:r>
              <a:rPr kumimoji="1" lang="en-US" altLang="ja-JP" dirty="0" smtClean="0"/>
              <a:t/>
            </a:r>
            <a:br>
              <a:rPr kumimoji="1" lang="en-US" altLang="ja-JP" dirty="0" smtClean="0"/>
            </a:br>
            <a:endParaRPr kumimoji="1" lang="ja-JP" altLang="en-US" dirty="0"/>
          </a:p>
        </p:txBody>
      </p:sp>
      <p:sp>
        <p:nvSpPr>
          <p:cNvPr id="5" name="コンテンツ プレースホルダー 4"/>
          <p:cNvSpPr>
            <a:spLocks noGrp="1"/>
          </p:cNvSpPr>
          <p:nvPr>
            <p:ph idx="1"/>
          </p:nvPr>
        </p:nvSpPr>
        <p:spPr>
          <a:xfrm>
            <a:off x="381111" y="1482786"/>
            <a:ext cx="6016826" cy="508755"/>
          </a:xfrm>
        </p:spPr>
        <p:txBody>
          <a:bodyPr>
            <a:normAutofit/>
            <a:scene3d>
              <a:camera prst="orthographicFront"/>
              <a:lightRig rig="threePt" dir="t"/>
            </a:scene3d>
            <a:sp3d extrusionH="57150">
              <a:bevelT w="82550" h="38100" prst="coolSlant"/>
            </a:sp3d>
          </a:bodyPr>
          <a:lstStyle/>
          <a:p>
            <a:pPr marL="0" indent="0">
              <a:buNone/>
            </a:pPr>
            <a:r>
              <a:rPr lang="ja-JP" altLang="en-US" dirty="0" smtClean="0"/>
              <a:t>　</a:t>
            </a:r>
            <a:r>
              <a:rPr lang="ja-JP" altLang="ja-JP" sz="1200" dirty="0" smtClean="0">
                <a:latin typeface="ＭＳ ゴシック" panose="020B0609070205080204" pitchFamily="49" charset="-128"/>
                <a:ea typeface="ＭＳ ゴシック" panose="020B0609070205080204" pitchFamily="49" charset="-128"/>
              </a:rPr>
              <a:t>吉野ヶ里町</a:t>
            </a:r>
            <a:r>
              <a:rPr lang="ja-JP" altLang="ja-JP" sz="1200" dirty="0">
                <a:latin typeface="ＭＳ ゴシック" panose="020B0609070205080204" pitchFamily="49" charset="-128"/>
                <a:ea typeface="ＭＳ ゴシック" panose="020B0609070205080204" pitchFamily="49" charset="-128"/>
              </a:rPr>
              <a:t>では、結婚して新生活を始める新婚世帯に対して、新居の取得費、引越費用</a:t>
            </a:r>
            <a:r>
              <a:rPr lang="ja-JP" altLang="ja-JP" sz="1200" dirty="0" smtClean="0">
                <a:latin typeface="ＭＳ ゴシック" panose="020B0609070205080204" pitchFamily="49" charset="-128"/>
                <a:ea typeface="ＭＳ ゴシック" panose="020B0609070205080204" pitchFamily="49" charset="-128"/>
              </a:rPr>
              <a:t>等</a:t>
            </a:r>
            <a:r>
              <a:rPr lang="ja-JP" altLang="en-US" sz="1200" dirty="0">
                <a:latin typeface="ＭＳ ゴシック" panose="020B0609070205080204" pitchFamily="49" charset="-128"/>
                <a:ea typeface="ＭＳ ゴシック" panose="020B0609070205080204" pitchFamily="49" charset="-128"/>
              </a:rPr>
              <a:t>の</a:t>
            </a:r>
            <a:r>
              <a:rPr lang="ja-JP" altLang="en-US" sz="1200" dirty="0" smtClean="0">
                <a:latin typeface="ＭＳ ゴシック" panose="020B0609070205080204" pitchFamily="49" charset="-128"/>
                <a:ea typeface="ＭＳ ゴシック" panose="020B0609070205080204" pitchFamily="49" charset="-128"/>
              </a:rPr>
              <a:t>一部</a:t>
            </a:r>
            <a:r>
              <a:rPr lang="ja-JP" altLang="ja-JP" sz="1200" dirty="0" smtClean="0">
                <a:latin typeface="ＭＳ ゴシック" panose="020B0609070205080204" pitchFamily="49" charset="-128"/>
                <a:ea typeface="ＭＳ ゴシック" panose="020B0609070205080204" pitchFamily="49" charset="-128"/>
              </a:rPr>
              <a:t>を補助します</a:t>
            </a:r>
            <a:r>
              <a:rPr lang="ja-JP" altLang="en-US" sz="1200" dirty="0" smtClean="0">
                <a:latin typeface="ＭＳ ゴシック" panose="020B0609070205080204" pitchFamily="49" charset="-128"/>
                <a:ea typeface="ＭＳ ゴシック" panose="020B0609070205080204" pitchFamily="49" charset="-128"/>
              </a:rPr>
              <a:t>！</a:t>
            </a:r>
            <a:endParaRPr lang="ja-JP" altLang="ja-JP" sz="1200" dirty="0">
              <a:latin typeface="ＭＳ ゴシック" panose="020B0609070205080204" pitchFamily="49" charset="-128"/>
              <a:ea typeface="ＭＳ ゴシック" panose="020B0609070205080204" pitchFamily="49" charset="-128"/>
            </a:endParaRPr>
          </a:p>
        </p:txBody>
      </p:sp>
      <p:sp>
        <p:nvSpPr>
          <p:cNvPr id="8" name="正方形/長方形 7"/>
          <p:cNvSpPr/>
          <p:nvPr/>
        </p:nvSpPr>
        <p:spPr>
          <a:xfrm>
            <a:off x="336349" y="591784"/>
            <a:ext cx="4780044" cy="859687"/>
          </a:xfrm>
          <a:prstGeom prst="rect">
            <a:avLst/>
          </a:prstGeom>
          <a:noFill/>
        </p:spPr>
        <p:txBody>
          <a:bodyPr wrap="square" lIns="91440" tIns="45720" rIns="91440" bIns="45720">
            <a:spAutoFit/>
          </a:bodyPr>
          <a:lstStyle/>
          <a:p>
            <a:r>
              <a:rPr lang="ja-JP" altLang="en-US" sz="2400" b="1" cap="none" spc="0" dirty="0" smtClean="0">
                <a:ln w="6350">
                  <a:solidFill>
                    <a:schemeClr val="accent2"/>
                  </a:solidFill>
                  <a:prstDash val="solid"/>
                </a:ln>
                <a:solidFill>
                  <a:schemeClr val="accent2">
                    <a:lumMod val="40000"/>
                    <a:lumOff val="60000"/>
                  </a:schemeClr>
                </a:solidFill>
                <a:effectLst>
                  <a:outerShdw blurRad="50800" dist="50800" dir="5400000" algn="ctr" rotWithShape="0">
                    <a:schemeClr val="accent5">
                      <a:lumMod val="60000"/>
                      <a:lumOff val="40000"/>
                    </a:schemeClr>
                  </a:outerShdw>
                </a:effectLst>
              </a:rPr>
              <a:t>令和</a:t>
            </a:r>
            <a:r>
              <a:rPr lang="ja-JP" altLang="en-US" sz="2400" b="1" dirty="0">
                <a:ln w="6350">
                  <a:solidFill>
                    <a:schemeClr val="accent2"/>
                  </a:solidFill>
                  <a:prstDash val="solid"/>
                </a:ln>
                <a:solidFill>
                  <a:schemeClr val="accent2">
                    <a:lumMod val="40000"/>
                    <a:lumOff val="60000"/>
                  </a:schemeClr>
                </a:solidFill>
                <a:effectLst>
                  <a:outerShdw blurRad="50800" dist="50800" dir="5400000" algn="ctr" rotWithShape="0">
                    <a:schemeClr val="accent5">
                      <a:lumMod val="60000"/>
                      <a:lumOff val="40000"/>
                    </a:schemeClr>
                  </a:outerShdw>
                </a:effectLst>
              </a:rPr>
              <a:t>６</a:t>
            </a:r>
            <a:r>
              <a:rPr lang="ja-JP" altLang="en-US" sz="2400" b="1" cap="none" spc="0" dirty="0" smtClean="0">
                <a:ln w="6350">
                  <a:solidFill>
                    <a:schemeClr val="accent2"/>
                  </a:solidFill>
                  <a:prstDash val="solid"/>
                </a:ln>
                <a:solidFill>
                  <a:schemeClr val="accent2">
                    <a:lumMod val="40000"/>
                    <a:lumOff val="60000"/>
                  </a:schemeClr>
                </a:solidFill>
                <a:effectLst>
                  <a:outerShdw blurRad="50800" dist="50800" dir="5400000" algn="ctr" rotWithShape="0">
                    <a:schemeClr val="accent5">
                      <a:lumMod val="60000"/>
                      <a:lumOff val="40000"/>
                    </a:schemeClr>
                  </a:outerShdw>
                </a:effectLst>
              </a:rPr>
              <a:t>年度</a:t>
            </a:r>
            <a:endParaRPr lang="en-US" altLang="ja-JP" sz="2400" b="1" cap="none" spc="0" dirty="0" smtClean="0">
              <a:ln w="6350">
                <a:solidFill>
                  <a:schemeClr val="accent2"/>
                </a:solidFill>
                <a:prstDash val="solid"/>
              </a:ln>
              <a:solidFill>
                <a:schemeClr val="accent2">
                  <a:lumMod val="40000"/>
                  <a:lumOff val="60000"/>
                </a:schemeClr>
              </a:solidFill>
              <a:effectLst>
                <a:outerShdw blurRad="50800" dist="50800" dir="5400000" algn="ctr" rotWithShape="0">
                  <a:schemeClr val="accent5">
                    <a:lumMod val="60000"/>
                    <a:lumOff val="40000"/>
                  </a:schemeClr>
                </a:outerShdw>
              </a:effectLst>
            </a:endParaRPr>
          </a:p>
          <a:p>
            <a:pPr algn="ctr"/>
            <a:r>
              <a:rPr lang="ja-JP" altLang="en-US" sz="2400" b="1" cap="none" spc="0" dirty="0" smtClean="0">
                <a:ln w="6350">
                  <a:solidFill>
                    <a:schemeClr val="accent2"/>
                  </a:solidFill>
                  <a:prstDash val="solid"/>
                </a:ln>
                <a:solidFill>
                  <a:schemeClr val="accent2">
                    <a:lumMod val="40000"/>
                    <a:lumOff val="60000"/>
                  </a:schemeClr>
                </a:solidFill>
                <a:effectLst>
                  <a:outerShdw blurRad="50800" dist="50800" dir="5400000" algn="ctr" rotWithShape="0">
                    <a:schemeClr val="accent5">
                      <a:lumMod val="60000"/>
                      <a:lumOff val="40000"/>
                    </a:schemeClr>
                  </a:outerShdw>
                </a:effectLst>
              </a:rPr>
              <a:t>吉野ヶ里町結婚新生活支援補助金</a:t>
            </a:r>
            <a:endParaRPr lang="ja-JP" altLang="en-US" sz="2400" b="1" cap="none" spc="0" dirty="0">
              <a:ln w="6350">
                <a:solidFill>
                  <a:schemeClr val="accent2"/>
                </a:solidFill>
                <a:prstDash val="solid"/>
              </a:ln>
              <a:solidFill>
                <a:schemeClr val="accent2">
                  <a:lumMod val="40000"/>
                  <a:lumOff val="60000"/>
                </a:schemeClr>
              </a:solidFill>
              <a:effectLst>
                <a:outerShdw blurRad="50800" dist="50800" dir="5400000" algn="ctr" rotWithShape="0">
                  <a:schemeClr val="accent5">
                    <a:lumMod val="60000"/>
                    <a:lumOff val="40000"/>
                  </a:schemeClr>
                </a:outerShdw>
              </a:effectLst>
            </a:endParaRPr>
          </a:p>
        </p:txBody>
      </p:sp>
      <p:sp>
        <p:nvSpPr>
          <p:cNvPr id="15" name="コンテンツ プレースホルダー 4"/>
          <p:cNvSpPr txBox="1">
            <a:spLocks/>
          </p:cNvSpPr>
          <p:nvPr/>
        </p:nvSpPr>
        <p:spPr>
          <a:xfrm>
            <a:off x="336349" y="3275912"/>
            <a:ext cx="6289111" cy="3442129"/>
          </a:xfrm>
          <a:prstGeom prst="rect">
            <a:avLst/>
          </a:prstGeom>
        </p:spPr>
        <p:txBody>
          <a:bodyPr vert="horz" lIns="91440" tIns="45720" rIns="91440" bIns="45720" rtlCol="0">
            <a:normAutofit/>
          </a:bodyPr>
          <a:lstStyle>
            <a:lvl1pPr marL="257175" indent="-257175" algn="l" defTabSz="342900" rtl="0" eaLnBrk="1" latinLnBrk="0" hangingPunct="1">
              <a:spcBef>
                <a:spcPts val="750"/>
              </a:spcBef>
              <a:spcAft>
                <a:spcPts val="0"/>
              </a:spcAft>
              <a:buClr>
                <a:schemeClr val="accent1">
                  <a:lumMod val="75000"/>
                </a:schemeClr>
              </a:buClr>
              <a:buSzPct val="80000"/>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lumMod val="75000"/>
                </a:schemeClr>
              </a:buClr>
              <a:buSzPct val="80000"/>
              <a:buFont typeface="Wingdings 3" charset="2"/>
              <a:buChar char=""/>
              <a:defRPr kumimoji="1" sz="900" kern="1200">
                <a:solidFill>
                  <a:schemeClr val="tx1">
                    <a:lumMod val="75000"/>
                    <a:lumOff val="25000"/>
                  </a:schemeClr>
                </a:solidFill>
                <a:latin typeface="+mn-lt"/>
                <a:ea typeface="+mn-ea"/>
                <a:cs typeface="+mn-cs"/>
              </a:defRPr>
            </a:lvl9pPr>
          </a:lstStyle>
          <a:p>
            <a:pPr marL="0" indent="0">
              <a:buFont typeface="Wingdings 3" charset="2"/>
              <a:buNone/>
            </a:pPr>
            <a:r>
              <a:rPr lang="ja-JP" altLang="en-US" dirty="0" smtClean="0"/>
              <a:t>　</a:t>
            </a:r>
            <a:endParaRPr lang="ja-JP" altLang="ja-JP" sz="1800" dirty="0"/>
          </a:p>
        </p:txBody>
      </p:sp>
      <p:sp>
        <p:nvSpPr>
          <p:cNvPr id="18" name="角丸四角形 17"/>
          <p:cNvSpPr/>
          <p:nvPr/>
        </p:nvSpPr>
        <p:spPr>
          <a:xfrm>
            <a:off x="450813" y="2082387"/>
            <a:ext cx="1482762" cy="3404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対象となる世帯</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23" name="正方形/長方形 22"/>
          <p:cNvSpPr/>
          <p:nvPr/>
        </p:nvSpPr>
        <p:spPr>
          <a:xfrm>
            <a:off x="197334" y="5202132"/>
            <a:ext cx="6408253" cy="1384995"/>
          </a:xfrm>
          <a:prstGeom prst="rect">
            <a:avLst/>
          </a:prstGeom>
        </p:spPr>
        <p:txBody>
          <a:bodyPr wrap="square">
            <a:spAutoFit/>
          </a:bodyPr>
          <a:lstStyle/>
          <a:p>
            <a:pPr marL="133350" algn="just">
              <a:spcAft>
                <a:spcPts val="0"/>
              </a:spcAft>
            </a:pP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令和６年４月１日から令和７年３月</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31</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日までに支払った</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次の費用の合計（</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上限</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30</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万円</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①住宅</a:t>
            </a:r>
            <a:r>
              <a:rPr lang="ja-JP" altLang="ja-JP" sz="1200" dirty="0" smtClean="0">
                <a:latin typeface="ＭＳ ゴシック" panose="020B0609070205080204" pitchFamily="49" charset="-128"/>
                <a:ea typeface="ＭＳ ゴシック" panose="020B0609070205080204" pitchFamily="49" charset="-128"/>
              </a:rPr>
              <a:t>購入費</a:t>
            </a:r>
            <a:endParaRPr lang="en-US" altLang="ja-JP" sz="1200" dirty="0">
              <a:latin typeface="ＭＳ ゴシック" panose="020B0609070205080204" pitchFamily="49" charset="-128"/>
              <a:ea typeface="ＭＳ ゴシック" panose="020B0609070205080204" pitchFamily="49" charset="-128"/>
            </a:endParaRPr>
          </a:p>
          <a:p>
            <a:pPr marL="266700" indent="-133350" algn="just">
              <a:spcAft>
                <a:spcPts val="0"/>
              </a:spcAft>
            </a:pPr>
            <a:r>
              <a:rPr lang="ja-JP" altLang="en-US" sz="1200" dirty="0" smtClean="0">
                <a:latin typeface="ＭＳ ゴシック" panose="020B0609070205080204" pitchFamily="49" charset="-128"/>
                <a:ea typeface="ＭＳ ゴシック" panose="020B0609070205080204" pitchFamily="49" charset="-128"/>
              </a:rPr>
              <a:t>②賃貸住宅新規契約時の賃料</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敷金、</a:t>
            </a:r>
            <a:r>
              <a:rPr lang="ja-JP" altLang="ja-JP" sz="1200" dirty="0" smtClean="0">
                <a:latin typeface="ＭＳ ゴシック" panose="020B0609070205080204" pitchFamily="49" charset="-128"/>
                <a:ea typeface="ＭＳ ゴシック" panose="020B0609070205080204" pitchFamily="49" charset="-128"/>
              </a:rPr>
              <a:t>礼金、共益費</a:t>
            </a:r>
            <a:r>
              <a:rPr lang="ja-JP" altLang="ja-JP" sz="1200" dirty="0">
                <a:latin typeface="ＭＳ ゴシック" panose="020B0609070205080204" pitchFamily="49" charset="-128"/>
                <a:ea typeface="ＭＳ ゴシック" panose="020B0609070205080204" pitchFamily="49" charset="-128"/>
              </a:rPr>
              <a:t>及び仲介</a:t>
            </a:r>
            <a:r>
              <a:rPr lang="ja-JP" altLang="ja-JP" sz="1200" dirty="0" smtClean="0">
                <a:latin typeface="ＭＳ ゴシック" panose="020B0609070205080204" pitchFamily="49" charset="-128"/>
                <a:ea typeface="ＭＳ ゴシック" panose="020B0609070205080204" pitchFamily="49" charset="-128"/>
              </a:rPr>
              <a:t>手数料</a:t>
            </a:r>
            <a:endParaRPr lang="en-US" altLang="ja-JP" sz="1200" dirty="0" smtClean="0">
              <a:latin typeface="ＭＳ ゴシック" panose="020B0609070205080204" pitchFamily="49" charset="-128"/>
              <a:ea typeface="ＭＳ ゴシック" panose="020B0609070205080204" pitchFamily="49" charset="-128"/>
            </a:endParaRPr>
          </a:p>
          <a:p>
            <a:pPr marL="266700" indent="-133350" algn="just">
              <a:spcAft>
                <a:spcPts val="0"/>
              </a:spcAft>
            </a:pPr>
            <a:r>
              <a:rPr lang="en-US"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駐車場代、入居前クリーニング代、鍵交換代、火災保険、家財保険、保証料は対象外</a:t>
            </a:r>
            <a:endParaRPr lang="en-US" altLang="ja-JP" sz="1200" dirty="0" smtClean="0">
              <a:latin typeface="ＭＳ ゴシック" panose="020B0609070205080204" pitchFamily="49" charset="-128"/>
              <a:ea typeface="ＭＳ ゴシック" panose="020B0609070205080204" pitchFamily="49" charset="-128"/>
            </a:endParaRPr>
          </a:p>
          <a:p>
            <a:pPr marL="266700" indent="-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③</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引越費用</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700" indent="-133350" algn="just">
              <a:spcAft>
                <a:spcPts val="0"/>
              </a:spcAft>
            </a:pPr>
            <a:r>
              <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同居するため</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引越</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費用（引越</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業者または運送業者へ支払った費用に</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限る）</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16" name="正方形/長方形 15"/>
          <p:cNvSpPr/>
          <p:nvPr/>
        </p:nvSpPr>
        <p:spPr>
          <a:xfrm>
            <a:off x="223015" y="2452049"/>
            <a:ext cx="6492109" cy="2123658"/>
          </a:xfrm>
          <a:prstGeom prst="rect">
            <a:avLst/>
          </a:prstGeom>
        </p:spPr>
        <p:txBody>
          <a:bodyPr wrap="square">
            <a:spAutoFit/>
          </a:bodyPr>
          <a:lstStyle/>
          <a:p>
            <a:pPr marL="133350" algn="just">
              <a:spcAft>
                <a:spcPts val="0"/>
              </a:spcAft>
            </a:pP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令和</a:t>
            </a:r>
            <a:r>
              <a:rPr lang="en-US"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6</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日から令和</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7</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月</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31</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日まで</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に婚姻届を提出し受理された夫婦である</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対象</a:t>
            </a:r>
            <a:r>
              <a:rPr lang="ja-JP"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となる住居</a:t>
            </a:r>
            <a:r>
              <a:rPr lang="ja-JP"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が</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吉野ヶ里</a:t>
            </a:r>
            <a:r>
              <a:rPr lang="ja-JP"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町</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内</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に</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あり、住民登録のうえ居住している</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③</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夫婦</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共に婚姻日における</a:t>
            </a:r>
            <a:r>
              <a:rPr lang="ja-JP"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年齢が</a:t>
            </a:r>
            <a:r>
              <a:rPr lang="en-US"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39</a:t>
            </a:r>
            <a:r>
              <a:rPr lang="ja-JP"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歳以下</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である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④</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新婚</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世帯</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en-US"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合計</a:t>
            </a:r>
            <a:r>
              <a:rPr lang="ja-JP"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所得</a:t>
            </a:r>
            <a:r>
              <a:rPr lang="ja-JP"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額</a:t>
            </a:r>
            <a:r>
              <a:rPr lang="ja-JP"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が</a:t>
            </a:r>
            <a:r>
              <a:rPr lang="en-US"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500</a:t>
            </a:r>
            <a:r>
              <a:rPr lang="ja-JP"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万円未満</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である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ja-JP" sz="1200" kern="0" dirty="0" smtClean="0">
                <a:latin typeface="ＭＳ ゴシック" panose="020B0609070205080204" pitchFamily="49" charset="-128"/>
                <a:ea typeface="ＭＳ ゴシック" panose="020B0609070205080204" pitchFamily="49" charset="-128"/>
                <a:cs typeface="ＭＳ明朝"/>
              </a:rPr>
              <a:t>（※貸与型</a:t>
            </a:r>
            <a:r>
              <a:rPr lang="ja-JP" altLang="ja-JP" sz="1200" kern="0" dirty="0">
                <a:latin typeface="ＭＳ ゴシック" panose="020B0609070205080204" pitchFamily="49" charset="-128"/>
                <a:ea typeface="ＭＳ ゴシック" panose="020B0609070205080204" pitchFamily="49" charset="-128"/>
                <a:cs typeface="ＭＳ明朝"/>
              </a:rPr>
              <a:t>奨学金の返済</a:t>
            </a:r>
            <a:r>
              <a:rPr lang="ja-JP" altLang="ja-JP" sz="1200" kern="0" dirty="0" smtClean="0">
                <a:latin typeface="ＭＳ ゴシック" panose="020B0609070205080204" pitchFamily="49" charset="-128"/>
                <a:ea typeface="ＭＳ ゴシック" panose="020B0609070205080204" pitchFamily="49" charset="-128"/>
                <a:cs typeface="ＭＳ明朝"/>
              </a:rPr>
              <a:t>を</a:t>
            </a:r>
            <a:r>
              <a:rPr lang="ja-JP" altLang="en-US" sz="1200" kern="0" dirty="0" smtClean="0">
                <a:latin typeface="ＭＳ ゴシック" panose="020B0609070205080204" pitchFamily="49" charset="-128"/>
                <a:ea typeface="ＭＳ ゴシック" panose="020B0609070205080204" pitchFamily="49" charset="-128"/>
                <a:cs typeface="ＭＳ明朝"/>
              </a:rPr>
              <a:t>している方は</a:t>
            </a:r>
            <a:r>
              <a:rPr lang="ja-JP" altLang="ja-JP" sz="1200" kern="0" dirty="0" smtClean="0">
                <a:latin typeface="ＭＳ ゴシック" panose="020B0609070205080204" pitchFamily="49" charset="-128"/>
                <a:ea typeface="ＭＳ ゴシック" panose="020B0609070205080204" pitchFamily="49" charset="-128"/>
                <a:cs typeface="ＭＳ明朝"/>
              </a:rPr>
              <a:t>、</a:t>
            </a:r>
            <a:r>
              <a:rPr lang="ja-JP" altLang="en-US" sz="1200" kern="0" dirty="0" smtClean="0">
                <a:latin typeface="ＭＳ ゴシック" panose="020B0609070205080204" pitchFamily="49" charset="-128"/>
                <a:ea typeface="ＭＳ ゴシック" panose="020B0609070205080204" pitchFamily="49" charset="-128"/>
                <a:cs typeface="ＭＳ明朝"/>
              </a:rPr>
              <a:t>所得額から</a:t>
            </a:r>
            <a:r>
              <a:rPr lang="ja-JP" altLang="ja-JP" sz="1200" kern="0" dirty="0" smtClean="0">
                <a:latin typeface="ＭＳ ゴシック" panose="020B0609070205080204" pitchFamily="49" charset="-128"/>
                <a:ea typeface="ＭＳ ゴシック" panose="020B0609070205080204" pitchFamily="49" charset="-128"/>
                <a:cs typeface="ＭＳ明朝"/>
              </a:rPr>
              <a:t>年間</a:t>
            </a:r>
            <a:r>
              <a:rPr lang="ja-JP" altLang="ja-JP" sz="1200" kern="0" dirty="0">
                <a:latin typeface="ＭＳ ゴシック" panose="020B0609070205080204" pitchFamily="49" charset="-128"/>
                <a:ea typeface="ＭＳ ゴシック" panose="020B0609070205080204" pitchFamily="49" charset="-128"/>
                <a:cs typeface="ＭＳ明朝"/>
              </a:rPr>
              <a:t>返済額を</a:t>
            </a:r>
            <a:r>
              <a:rPr lang="ja-JP" altLang="ja-JP" sz="1200" kern="0" dirty="0" smtClean="0">
                <a:latin typeface="ＭＳ ゴシック" panose="020B0609070205080204" pitchFamily="49" charset="-128"/>
                <a:ea typeface="ＭＳ ゴシック" panose="020B0609070205080204" pitchFamily="49" charset="-128"/>
                <a:cs typeface="ＭＳ明朝"/>
              </a:rPr>
              <a:t>控除</a:t>
            </a:r>
            <a:r>
              <a:rPr lang="ja-JP" altLang="en-US" sz="1200" kern="0" dirty="0" smtClean="0">
                <a:latin typeface="ＭＳ ゴシック" panose="020B0609070205080204" pitchFamily="49" charset="-128"/>
                <a:ea typeface="ＭＳ ゴシック" panose="020B0609070205080204" pitchFamily="49" charset="-128"/>
                <a:cs typeface="ＭＳ明朝"/>
              </a:rPr>
              <a:t>します</a:t>
            </a:r>
            <a:r>
              <a:rPr lang="ja-JP" altLang="ja-JP" sz="1200" kern="0" dirty="0" smtClean="0">
                <a:latin typeface="ＭＳ ゴシック" panose="020B0609070205080204" pitchFamily="49" charset="-128"/>
                <a:ea typeface="ＭＳ ゴシック" panose="020B0609070205080204" pitchFamily="49" charset="-128"/>
                <a:cs typeface="ＭＳ明朝"/>
              </a:rPr>
              <a:t>）</a:t>
            </a:r>
            <a:endParaRPr lang="en-US" altLang="ja-JP" sz="1200" kern="0" dirty="0" smtClean="0">
              <a:latin typeface="ＭＳ ゴシック" panose="020B0609070205080204" pitchFamily="49" charset="-128"/>
              <a:ea typeface="ＭＳ ゴシック" panose="020B0609070205080204" pitchFamily="49" charset="-128"/>
              <a:cs typeface="ＭＳ明朝"/>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⑤</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交付</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申請の日</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から</a:t>
            </a:r>
            <a:r>
              <a:rPr lang="ja-JP" altLang="ja-JP" sz="1200" b="1" u="sng"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５年</a:t>
            </a:r>
            <a:r>
              <a:rPr lang="ja-JP" altLang="ja-JP" sz="1200" b="1" u="sng" kern="100" dirty="0">
                <a:latin typeface="ＭＳ ゴシック" panose="020B0609070205080204" pitchFamily="49" charset="-128"/>
                <a:ea typeface="ＭＳ ゴシック" panose="020B0609070205080204" pitchFamily="49" charset="-128"/>
                <a:cs typeface="Times New Roman" panose="02020603050405020304" pitchFamily="18" charset="0"/>
              </a:rPr>
              <a:t>以上</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本町に居住する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意思</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がある</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⑥</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購入</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又は賃貸する物件の所有者と夫婦のいずれかが３親等以内の親族ではない</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⑦</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他</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公的</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制度による住居費及び引越費用に対する補助を受けていない</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⑧</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世帯</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全員が吉野ヶ里町暴力団排除</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条例に</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規定する暴力団員</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等</a:t>
            </a:r>
            <a:r>
              <a:rPr lang="ja-JP" altLang="en-US"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でない</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⑨</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夫婦</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のいずれもが過去に吉野ヶ里町結婚新生活支援事業費補助金を受けていない</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en-US"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⑩</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夫婦</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及び住所を同じくする世帯全員</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が町</a:t>
            </a:r>
            <a:r>
              <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rPr>
              <a:t>税等の滞納がない</a:t>
            </a:r>
            <a:r>
              <a:rPr lang="ja-JP" altLang="ja-JP" sz="1200"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こと</a:t>
            </a:r>
            <a:endParaRPr lang="ja-JP"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2" name="グループ化 1"/>
          <p:cNvGrpSpPr/>
          <p:nvPr/>
        </p:nvGrpSpPr>
        <p:grpSpPr>
          <a:xfrm>
            <a:off x="-58916" y="6733861"/>
            <a:ext cx="3448440" cy="3124148"/>
            <a:chOff x="-99718" y="6781852"/>
            <a:chExt cx="3448440" cy="3124148"/>
          </a:xfrm>
        </p:grpSpPr>
        <p:grpSp>
          <p:nvGrpSpPr>
            <p:cNvPr id="13" name="グループ化 12"/>
            <p:cNvGrpSpPr/>
            <p:nvPr/>
          </p:nvGrpSpPr>
          <p:grpSpPr>
            <a:xfrm>
              <a:off x="191275" y="6781852"/>
              <a:ext cx="3008711" cy="3124148"/>
              <a:chOff x="2999490" y="6015637"/>
              <a:chExt cx="3008711" cy="3124148"/>
            </a:xfrm>
          </p:grpSpPr>
          <p:sp>
            <p:nvSpPr>
              <p:cNvPr id="12" name="楕円 11"/>
              <p:cNvSpPr/>
              <p:nvPr/>
            </p:nvSpPr>
            <p:spPr>
              <a:xfrm rot="6850003">
                <a:off x="3240351" y="6145906"/>
                <a:ext cx="2779616" cy="2756084"/>
              </a:xfrm>
              <a:prstGeom prst="ellipse">
                <a:avLst/>
              </a:prstGeom>
              <a:solidFill>
                <a:srgbClr val="EB3D9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11" name="楕円 10"/>
              <p:cNvSpPr/>
              <p:nvPr/>
            </p:nvSpPr>
            <p:spPr>
              <a:xfrm rot="21029760">
                <a:off x="3009324" y="6415059"/>
                <a:ext cx="2846786" cy="2724726"/>
              </a:xfrm>
              <a:prstGeom prst="ellipse">
                <a:avLst/>
              </a:prstGeom>
              <a:solidFill>
                <a:srgbClr val="F8C0E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sp>
            <p:nvSpPr>
              <p:cNvPr id="10" name="楕円 9"/>
              <p:cNvSpPr/>
              <p:nvPr/>
            </p:nvSpPr>
            <p:spPr>
              <a:xfrm rot="19576225">
                <a:off x="2999490" y="6015637"/>
                <a:ext cx="2737822" cy="2817492"/>
              </a:xfrm>
              <a:prstGeom prst="ellipse">
                <a:avLst/>
              </a:prstGeom>
              <a:solidFill>
                <a:schemeClr val="accent3">
                  <a:lumMod val="60000"/>
                  <a:lumOff val="4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p>
            </p:txBody>
          </p:sp>
        </p:grpSp>
        <p:sp>
          <p:nvSpPr>
            <p:cNvPr id="14" name="テキスト ボックス 13"/>
            <p:cNvSpPr txBox="1"/>
            <p:nvPr/>
          </p:nvSpPr>
          <p:spPr>
            <a:xfrm>
              <a:off x="-99718" y="7272981"/>
              <a:ext cx="3448440" cy="1877437"/>
            </a:xfrm>
            <a:prstGeom prst="rect">
              <a:avLst/>
            </a:prstGeom>
            <a:noFill/>
          </p:spPr>
          <p:txBody>
            <a:bodyPr wrap="square" rtlCol="0">
              <a:spAutoFit/>
            </a:bodyPr>
            <a:lstStyle/>
            <a:p>
              <a:pPr algn="ctr"/>
              <a:r>
                <a:rPr kumimoji="1" lang="ja-JP" altLang="en-US" sz="2000" dirty="0" smtClean="0"/>
                <a:t>補助金額</a:t>
              </a:r>
              <a:endParaRPr kumimoji="1" lang="en-US" altLang="ja-JP" sz="2000" dirty="0" smtClean="0"/>
            </a:p>
            <a:p>
              <a:pPr algn="ctr"/>
              <a:r>
                <a:rPr kumimoji="1" lang="ja-JP" altLang="en-US" sz="2000" dirty="0"/>
                <a:t>１</a:t>
              </a:r>
              <a:r>
                <a:rPr kumimoji="1" lang="ja-JP" altLang="en-US" sz="2000" dirty="0" smtClean="0"/>
                <a:t>世帯あたり</a:t>
              </a:r>
              <a:endParaRPr kumimoji="1" lang="en-US" altLang="ja-JP" sz="2000" dirty="0" smtClean="0"/>
            </a:p>
            <a:p>
              <a:pPr algn="ctr"/>
              <a:r>
                <a:rPr kumimoji="1" lang="ja-JP" altLang="en-US" sz="3600" dirty="0" smtClean="0"/>
                <a:t>上限３０万円</a:t>
              </a:r>
              <a:endParaRPr kumimoji="1" lang="en-US" altLang="ja-JP" sz="3600" dirty="0" smtClean="0"/>
            </a:p>
            <a:p>
              <a:pPr algn="ctr"/>
              <a:r>
                <a:rPr kumimoji="1" lang="en-US" altLang="ja-JP" sz="2000" dirty="0" smtClean="0"/>
                <a:t>※</a:t>
              </a:r>
              <a:r>
                <a:rPr kumimoji="1" lang="ja-JP" altLang="en-US" sz="2000" dirty="0" smtClean="0"/>
                <a:t>予算額に達した時点で</a:t>
              </a:r>
              <a:endParaRPr kumimoji="1" lang="en-US" altLang="ja-JP" sz="2000" dirty="0" smtClean="0"/>
            </a:p>
            <a:p>
              <a:pPr algn="ctr"/>
              <a:r>
                <a:rPr kumimoji="1" lang="ja-JP" altLang="en-US" sz="2000" dirty="0" smtClean="0"/>
                <a:t>受付を終了します。</a:t>
              </a:r>
              <a:endParaRPr kumimoji="1" lang="ja-JP" altLang="en-US" sz="2000" dirty="0"/>
            </a:p>
          </p:txBody>
        </p:sp>
      </p:grpSp>
      <p:sp>
        <p:nvSpPr>
          <p:cNvPr id="22" name="角丸四角形 21"/>
          <p:cNvSpPr/>
          <p:nvPr/>
        </p:nvSpPr>
        <p:spPr>
          <a:xfrm>
            <a:off x="450813" y="4818079"/>
            <a:ext cx="1482762" cy="357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対象となる経費</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25" name="角丸四角形 24"/>
          <p:cNvSpPr/>
          <p:nvPr/>
        </p:nvSpPr>
        <p:spPr>
          <a:xfrm>
            <a:off x="3335092" y="7039218"/>
            <a:ext cx="3285515" cy="601903"/>
          </a:xfrm>
          <a:prstGeom prst="roundRect">
            <a:avLst>
              <a:gd name="adj" fmla="val 15147"/>
            </a:avLst>
          </a:prstGeom>
          <a:solidFill>
            <a:srgbClr val="FDEAF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3521707" y="6860632"/>
            <a:ext cx="957287" cy="357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申請期日</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27" name="正方形/長方形 26"/>
          <p:cNvSpPr/>
          <p:nvPr/>
        </p:nvSpPr>
        <p:spPr>
          <a:xfrm>
            <a:off x="3389524" y="7249741"/>
            <a:ext cx="3216063" cy="276999"/>
          </a:xfrm>
          <a:prstGeom prst="rect">
            <a:avLst/>
          </a:prstGeom>
        </p:spPr>
        <p:txBody>
          <a:bodyPr wrap="square">
            <a:spAutoFit/>
          </a:bodyPr>
          <a:lstStyle/>
          <a:p>
            <a:pPr marL="133350" algn="just">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令和７年３月３</a:t>
            </a:r>
            <a:r>
              <a:rPr lang="ja-JP" altLang="en-US" sz="1200" b="1" kern="100" dirty="0">
                <a:latin typeface="ＭＳ ゴシック" panose="020B0609070205080204" pitchFamily="49" charset="-128"/>
                <a:ea typeface="ＭＳ ゴシック" panose="020B0609070205080204" pitchFamily="49" charset="-128"/>
                <a:cs typeface="Times New Roman" panose="02020603050405020304" pitchFamily="18" charset="0"/>
              </a:rPr>
              <a:t>１</a:t>
            </a: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日まで</a:t>
            </a:r>
            <a:endPar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9" name="角丸四角形 28"/>
          <p:cNvSpPr/>
          <p:nvPr/>
        </p:nvSpPr>
        <p:spPr>
          <a:xfrm>
            <a:off x="3335092" y="8060311"/>
            <a:ext cx="3285515" cy="1247222"/>
          </a:xfrm>
          <a:prstGeom prst="roundRect">
            <a:avLst>
              <a:gd name="adj" fmla="val 8330"/>
            </a:avLst>
          </a:prstGeom>
          <a:solidFill>
            <a:srgbClr val="FDEAF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521707" y="7876334"/>
            <a:ext cx="1668752" cy="3577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申請・お問い合せ</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31" name="正方形/長方形 30"/>
          <p:cNvSpPr/>
          <p:nvPr/>
        </p:nvSpPr>
        <p:spPr>
          <a:xfrm>
            <a:off x="3389524" y="8313847"/>
            <a:ext cx="3231083" cy="830997"/>
          </a:xfrm>
          <a:prstGeom prst="rect">
            <a:avLst/>
          </a:prstGeom>
        </p:spPr>
        <p:txBody>
          <a:bodyPr wrap="square">
            <a:spAutoFit/>
          </a:bodyPr>
          <a:lstStyle/>
          <a:p>
            <a:pPr marL="133350" algn="just">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吉野ヶ里町</a:t>
            </a:r>
            <a:endPar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東脊振健康福祉センター</a:t>
            </a:r>
            <a:r>
              <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きらら館</a:t>
            </a:r>
            <a:r>
              <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内</a:t>
            </a:r>
            <a:endPar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こども・保健課　子育て包括支援係</a:t>
            </a:r>
            <a:endPar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rPr>
              <a:t>電話：０９５２－５１－１６１８</a:t>
            </a:r>
            <a:endParaRPr lang="en-US" altLang="ja-JP" sz="1200" b="1" kern="100" dirty="0" smtClean="0">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3" name="メモ 2"/>
          <p:cNvSpPr/>
          <p:nvPr/>
        </p:nvSpPr>
        <p:spPr>
          <a:xfrm>
            <a:off x="3335091" y="9477375"/>
            <a:ext cx="3380033" cy="333375"/>
          </a:xfrm>
          <a:prstGeom prst="foldedCorner">
            <a:avLst>
              <a:gd name="adj"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正方形/長方形 32"/>
          <p:cNvSpPr/>
          <p:nvPr/>
        </p:nvSpPr>
        <p:spPr>
          <a:xfrm>
            <a:off x="3524865" y="9491510"/>
            <a:ext cx="3795548" cy="276999"/>
          </a:xfrm>
          <a:prstGeom prst="rect">
            <a:avLst/>
          </a:prstGeom>
        </p:spPr>
        <p:txBody>
          <a:bodyPr wrap="square">
            <a:spAutoFit/>
          </a:bodyPr>
          <a:lstStyle/>
          <a:p>
            <a:pPr marL="133350" algn="just">
              <a:spcAft>
                <a:spcPts val="0"/>
              </a:spcAft>
            </a:pPr>
            <a:r>
              <a:rPr lang="ja-JP" altLang="en-US"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裏面：必要書類、交付</a:t>
            </a:r>
            <a:r>
              <a:rPr lang="ja-JP" altLang="en-US" sz="1200" b="1"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までの流れ</a:t>
            </a:r>
            <a:endParaRPr lang="en-US" altLang="ja-JP" sz="1200" b="1" kern="100" dirty="0" smtClean="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1784828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133349" y="-146298"/>
            <a:ext cx="6991349" cy="10064294"/>
          </a:xfrm>
          <a:prstGeom prst="rect">
            <a:avLst/>
          </a:prstGeom>
          <a:solidFill>
            <a:schemeClr val="bg1"/>
          </a:solidFill>
        </p:spPr>
        <p:txBody>
          <a:bodyPr wrap="square" rtlCol="0">
            <a:spAutoFit/>
          </a:bodyPr>
          <a:lstStyle/>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p:txBody>
      </p:sp>
      <p:sp>
        <p:nvSpPr>
          <p:cNvPr id="10" name="角丸四角形 9"/>
          <p:cNvSpPr/>
          <p:nvPr/>
        </p:nvSpPr>
        <p:spPr>
          <a:xfrm>
            <a:off x="241976" y="410805"/>
            <a:ext cx="6470765" cy="4728688"/>
          </a:xfrm>
          <a:prstGeom prst="roundRect">
            <a:avLst>
              <a:gd name="adj" fmla="val 5653"/>
            </a:avLst>
          </a:prstGeom>
          <a:solidFill>
            <a:srgbClr val="FDEAF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536537" y="240584"/>
            <a:ext cx="1892337" cy="3404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手続きに必要なもの</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193614" y="799843"/>
            <a:ext cx="6567486" cy="4339650"/>
          </a:xfrm>
          <a:prstGeom prst="rect">
            <a:avLst/>
          </a:prstGeom>
          <a:noFill/>
          <a:ln>
            <a:noFill/>
          </a:ln>
        </p:spPr>
        <p:txBody>
          <a:bodyPr wrap="square" rtlCol="0">
            <a:spAutoFit/>
          </a:bodyPr>
          <a:lstStyle/>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b="1" dirty="0" smtClean="0">
                <a:latin typeface="ＭＳ ゴシック" panose="020B0609070205080204" pitchFamily="49" charset="-128"/>
                <a:ea typeface="ＭＳ ゴシック" panose="020B0609070205080204" pitchFamily="49" charset="-128"/>
              </a:rPr>
              <a:t>●必須書類</a:t>
            </a:r>
            <a:endParaRPr kumimoji="1" lang="en-US" altLang="ja-JP" sz="1200" b="1"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　吉野ヶ里町結婚新生活支援事業補助金交付申請書（様式第１号）</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婚姻後の戸籍謄本または婚姻届受理証明書</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　世帯全員の住民票の写し</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夫婦の最新の所得証明書</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　世帯全員の税に関する滞納のない証明書</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b="1" dirty="0" smtClean="0">
                <a:latin typeface="ＭＳ ゴシック" panose="020B0609070205080204" pitchFamily="49" charset="-128"/>
                <a:ea typeface="ＭＳ ゴシック" panose="020B0609070205080204" pitchFamily="49" charset="-128"/>
              </a:rPr>
              <a:t>●住宅を購入した場合</a:t>
            </a:r>
            <a:endParaRPr kumimoji="1" lang="en-US" altLang="ja-JP" sz="1200" b="1"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　住宅の工事請負契約書または売買契約書の写し</a:t>
            </a:r>
            <a:endParaRPr kumimoji="1" lang="en-US" altLang="ja-JP" sz="1200"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　住宅取得費の領収書または支払金額が確認できる書類の写し</a:t>
            </a:r>
            <a:endParaRPr kumimoji="1" lang="en-US" altLang="ja-JP" sz="1200" dirty="0" smtClean="0">
              <a:latin typeface="ＭＳ ゴシック" panose="020B0609070205080204" pitchFamily="49" charset="-128"/>
              <a:ea typeface="ＭＳ ゴシック" panose="020B0609070205080204" pitchFamily="49" charset="-128"/>
            </a:endParaRPr>
          </a:p>
          <a:p>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smtClean="0">
                <a:latin typeface="ＭＳ ゴシック" panose="020B0609070205080204" pitchFamily="49" charset="-128"/>
                <a:ea typeface="ＭＳ ゴシック" panose="020B0609070205080204" pitchFamily="49" charset="-128"/>
              </a:rPr>
              <a:t>　</a:t>
            </a:r>
            <a:r>
              <a:rPr kumimoji="1" lang="ja-JP" altLang="en-US" sz="1200" b="1" dirty="0" smtClean="0">
                <a:latin typeface="ＭＳ ゴシック" panose="020B0609070205080204" pitchFamily="49" charset="-128"/>
                <a:ea typeface="ＭＳ ゴシック" panose="020B0609070205080204" pitchFamily="49" charset="-128"/>
              </a:rPr>
              <a:t>●住宅を借りた場合</a:t>
            </a:r>
            <a:endParaRPr kumimoji="1" lang="en-US" altLang="ja-JP" sz="1200" b="1" dirty="0" smtClean="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200" dirty="0" smtClean="0">
                <a:latin typeface="ＭＳ ゴシック" panose="020B0609070205080204" pitchFamily="49" charset="-128"/>
                <a:ea typeface="ＭＳ ゴシック" panose="020B0609070205080204" pitchFamily="49" charset="-128"/>
              </a:rPr>
              <a:t>　□　住宅の賃貸借契約書の写し</a:t>
            </a:r>
            <a:endParaRPr kumimoji="1" lang="en-US" altLang="ja-JP" sz="1200" dirty="0">
              <a:latin typeface="ＭＳ ゴシック" panose="020B0609070205080204" pitchFamily="49" charset="-128"/>
              <a:ea typeface="ＭＳ ゴシック" panose="020B0609070205080204" pitchFamily="49" charset="-128"/>
            </a:endParaRPr>
          </a:p>
          <a:p>
            <a:pPr marL="628650" indent="-628650"/>
            <a:r>
              <a:rPr kumimoji="1" lang="ja-JP" altLang="en-US" sz="1200" dirty="0" smtClean="0">
                <a:latin typeface="ＭＳ ゴシック" panose="020B0609070205080204" pitchFamily="49" charset="-128"/>
                <a:ea typeface="ＭＳ ゴシック" panose="020B0609070205080204" pitchFamily="49" charset="-128"/>
              </a:rPr>
              <a:t>　　□　</a:t>
            </a:r>
            <a:r>
              <a:rPr lang="ja-JP" altLang="en-US" sz="1200" dirty="0" smtClean="0">
                <a:latin typeface="ＭＳ ゴシック" panose="020B0609070205080204" pitchFamily="49" charset="-128"/>
                <a:ea typeface="ＭＳ ゴシック" panose="020B0609070205080204" pitchFamily="49" charset="-128"/>
              </a:rPr>
              <a:t>契約</a:t>
            </a:r>
            <a:r>
              <a:rPr lang="ja-JP" altLang="en-US" sz="1200" dirty="0">
                <a:latin typeface="ＭＳ ゴシック" panose="020B0609070205080204" pitchFamily="49" charset="-128"/>
                <a:ea typeface="ＭＳ ゴシック" panose="020B0609070205080204" pitchFamily="49" charset="-128"/>
              </a:rPr>
              <a:t>時の</a:t>
            </a:r>
            <a:r>
              <a:rPr lang="ja-JP" altLang="ja-JP" sz="1200" dirty="0">
                <a:latin typeface="ＭＳ ゴシック" panose="020B0609070205080204" pitchFamily="49" charset="-128"/>
                <a:ea typeface="ＭＳ ゴシック" panose="020B0609070205080204" pitchFamily="49" charset="-128"/>
              </a:rPr>
              <a:t>前家賃、日割家賃</a:t>
            </a:r>
            <a:r>
              <a:rPr lang="ja-JP" altLang="ja-JP" sz="1200" dirty="0" smtClean="0">
                <a:latin typeface="ＭＳ ゴシック" panose="020B0609070205080204" pitchFamily="49" charset="-128"/>
                <a:ea typeface="ＭＳ ゴシック" panose="020B0609070205080204" pitchFamily="49" charset="-128"/>
              </a:rPr>
              <a:t>、</a:t>
            </a:r>
            <a:r>
              <a:rPr lang="ja-JP" altLang="en-US" sz="1200" dirty="0" smtClean="0">
                <a:latin typeface="ＭＳ ゴシック" panose="020B0609070205080204" pitchFamily="49" charset="-128"/>
                <a:ea typeface="ＭＳ ゴシック" panose="020B0609070205080204" pitchFamily="49" charset="-128"/>
              </a:rPr>
              <a:t>敷金、</a:t>
            </a:r>
            <a:r>
              <a:rPr lang="ja-JP" altLang="ja-JP" sz="1200" dirty="0" smtClean="0">
                <a:latin typeface="ＭＳ ゴシック" panose="020B0609070205080204" pitchFamily="49" charset="-128"/>
                <a:ea typeface="ＭＳ ゴシック" panose="020B0609070205080204" pitchFamily="49" charset="-128"/>
              </a:rPr>
              <a:t>礼金、</a:t>
            </a:r>
            <a:r>
              <a:rPr lang="ja-JP" altLang="ja-JP" sz="1200" dirty="0">
                <a:latin typeface="ＭＳ ゴシック" panose="020B0609070205080204" pitchFamily="49" charset="-128"/>
                <a:ea typeface="ＭＳ ゴシック" panose="020B0609070205080204" pitchFamily="49" charset="-128"/>
              </a:rPr>
              <a:t>共益費及び仲介</a:t>
            </a:r>
            <a:r>
              <a:rPr lang="ja-JP" altLang="ja-JP" sz="1200" dirty="0" smtClean="0">
                <a:latin typeface="ＭＳ ゴシック" panose="020B0609070205080204" pitchFamily="49" charset="-128"/>
                <a:ea typeface="ＭＳ ゴシック" panose="020B0609070205080204" pitchFamily="49" charset="-128"/>
              </a:rPr>
              <a:t>手数料</a:t>
            </a:r>
            <a:r>
              <a:rPr lang="ja-JP" altLang="en-US" sz="1200" dirty="0" smtClean="0">
                <a:latin typeface="ＭＳ ゴシック" panose="020B0609070205080204" pitchFamily="49" charset="-128"/>
                <a:ea typeface="ＭＳ ゴシック" panose="020B0609070205080204" pitchFamily="49" charset="-128"/>
              </a:rPr>
              <a:t>等の領収書または支払金額が確認できる書類の写し</a:t>
            </a:r>
            <a:endParaRPr lang="en-US" altLang="ja-JP" sz="1200" dirty="0" smtClean="0">
              <a:latin typeface="ＭＳ ゴシック" panose="020B0609070205080204" pitchFamily="49" charset="-128"/>
              <a:ea typeface="ＭＳ ゴシック" panose="020B0609070205080204" pitchFamily="49" charset="-128"/>
            </a:endParaRPr>
          </a:p>
          <a:p>
            <a:pPr marL="628650" indent="-628650"/>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　就労している人全員の住宅手当支給証明書（様式第２号）</a:t>
            </a:r>
            <a:endParaRPr lang="en-US" altLang="ja-JP" sz="1200" dirty="0" smtClean="0">
              <a:latin typeface="ＭＳ ゴシック" panose="020B0609070205080204" pitchFamily="49" charset="-128"/>
              <a:ea typeface="ＭＳ ゴシック" panose="020B0609070205080204" pitchFamily="49" charset="-128"/>
            </a:endParaRPr>
          </a:p>
          <a:p>
            <a:pPr marL="628650" indent="-628650"/>
            <a:endParaRPr lang="en-US" altLang="ja-JP" sz="1200" dirty="0">
              <a:latin typeface="ＭＳ ゴシック" panose="020B0609070205080204" pitchFamily="49" charset="-128"/>
              <a:ea typeface="ＭＳ ゴシック" panose="020B0609070205080204" pitchFamily="49" charset="-128"/>
            </a:endParaRPr>
          </a:p>
          <a:p>
            <a:pPr marL="628650" indent="-628650"/>
            <a:r>
              <a:rPr lang="ja-JP" altLang="en-US" sz="1200" dirty="0" smtClean="0">
                <a:latin typeface="ＭＳ ゴシック" panose="020B0609070205080204" pitchFamily="49" charset="-128"/>
                <a:ea typeface="ＭＳ ゴシック" panose="020B0609070205080204" pitchFamily="49" charset="-128"/>
              </a:rPr>
              <a:t>　</a:t>
            </a:r>
            <a:r>
              <a:rPr lang="ja-JP" altLang="en-US" sz="1200" b="1" dirty="0" smtClean="0">
                <a:latin typeface="ＭＳ ゴシック" panose="020B0609070205080204" pitchFamily="49" charset="-128"/>
                <a:ea typeface="ＭＳ ゴシック" panose="020B0609070205080204" pitchFamily="49" charset="-128"/>
              </a:rPr>
              <a:t>●引越しをした場合</a:t>
            </a:r>
            <a:endParaRPr lang="en-US" altLang="ja-JP" sz="1200" b="1" dirty="0" smtClean="0">
              <a:latin typeface="ＭＳ ゴシック" panose="020B0609070205080204" pitchFamily="49" charset="-128"/>
              <a:ea typeface="ＭＳ ゴシック" panose="020B0609070205080204" pitchFamily="49" charset="-128"/>
            </a:endParaRPr>
          </a:p>
          <a:p>
            <a:pPr marL="628650" indent="-628650"/>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　引越しに係る領収書の写し（引越業者または運送業者に支払った費用に限る）</a:t>
            </a:r>
            <a:endParaRPr lang="en-US" altLang="ja-JP" sz="1200" dirty="0" smtClean="0">
              <a:latin typeface="ＭＳ ゴシック" panose="020B0609070205080204" pitchFamily="49" charset="-128"/>
              <a:ea typeface="ＭＳ ゴシック" panose="020B0609070205080204" pitchFamily="49" charset="-128"/>
            </a:endParaRPr>
          </a:p>
          <a:p>
            <a:pPr marL="628650" indent="-628650"/>
            <a:r>
              <a:rPr lang="ja-JP" altLang="en-US" sz="1200" dirty="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a:p>
            <a:pPr marL="628650" indent="-628650"/>
            <a:r>
              <a:rPr lang="ja-JP" altLang="en-US" sz="1200" dirty="0">
                <a:latin typeface="ＭＳ ゴシック" panose="020B0609070205080204" pitchFamily="49" charset="-128"/>
                <a:ea typeface="ＭＳ ゴシック" panose="020B0609070205080204" pitchFamily="49" charset="-128"/>
              </a:rPr>
              <a:t>　</a:t>
            </a:r>
            <a:r>
              <a:rPr lang="ja-JP" altLang="en-US" sz="1200" b="1" dirty="0">
                <a:latin typeface="ＭＳ ゴシック" panose="020B0609070205080204" pitchFamily="49" charset="-128"/>
                <a:ea typeface="ＭＳ ゴシック" panose="020B0609070205080204" pitchFamily="49" charset="-128"/>
              </a:rPr>
              <a:t>●</a:t>
            </a:r>
            <a:r>
              <a:rPr lang="ja-JP" altLang="en-US" sz="1200" b="1" dirty="0" smtClean="0">
                <a:latin typeface="ＭＳ ゴシック" panose="020B0609070205080204" pitchFamily="49" charset="-128"/>
                <a:ea typeface="ＭＳ ゴシック" panose="020B0609070205080204" pitchFamily="49" charset="-128"/>
              </a:rPr>
              <a:t>貸与型奨学金を返済している場合</a:t>
            </a:r>
            <a:endParaRPr lang="en-US" altLang="ja-JP" sz="1200" b="1" dirty="0" smtClean="0">
              <a:latin typeface="ＭＳ ゴシック" panose="020B0609070205080204" pitchFamily="49" charset="-128"/>
              <a:ea typeface="ＭＳ ゴシック" panose="020B0609070205080204" pitchFamily="49" charset="-128"/>
            </a:endParaRPr>
          </a:p>
          <a:p>
            <a:pPr marL="628650" indent="-628650"/>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　□　貸与型奨学金の返済額がわかる書類（所得証明書で証明された年に返済した額）</a:t>
            </a:r>
            <a:endParaRPr lang="en-US" altLang="ja-JP" sz="1200" dirty="0" smtClean="0">
              <a:latin typeface="ＭＳ ゴシック" panose="020B0609070205080204" pitchFamily="49" charset="-128"/>
              <a:ea typeface="ＭＳ ゴシック" panose="020B0609070205080204" pitchFamily="49" charset="-128"/>
            </a:endParaRPr>
          </a:p>
          <a:p>
            <a:pPr marL="628650" indent="-628650"/>
            <a:r>
              <a:rPr lang="ja-JP" altLang="en-US" sz="1200" dirty="0">
                <a:latin typeface="ＭＳ ゴシック" panose="020B0609070205080204" pitchFamily="49" charset="-128"/>
                <a:ea typeface="ＭＳ ゴシック" panose="020B0609070205080204" pitchFamily="49" charset="-128"/>
              </a:rPr>
              <a:t>　</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12" name="角丸四角形 11"/>
          <p:cNvSpPr/>
          <p:nvPr/>
        </p:nvSpPr>
        <p:spPr>
          <a:xfrm>
            <a:off x="241975" y="5500960"/>
            <a:ext cx="6470765" cy="4206566"/>
          </a:xfrm>
          <a:prstGeom prst="roundRect">
            <a:avLst>
              <a:gd name="adj" fmla="val 5653"/>
            </a:avLst>
          </a:prstGeom>
          <a:solidFill>
            <a:srgbClr val="FDEAF5">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536537" y="5330739"/>
            <a:ext cx="1892337" cy="3404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補助までの流れ</a:t>
            </a:r>
            <a:endParaRPr kumimoji="1" lang="ja-JP" altLang="en-US" sz="1400" b="1" dirty="0">
              <a:solidFill>
                <a:schemeClr val="tx1"/>
              </a:solidFill>
              <a:latin typeface="ＭＳ ゴシック" panose="020B0609070205080204" pitchFamily="49" charset="-128"/>
              <a:ea typeface="ＭＳ ゴシック" panose="020B0609070205080204" pitchFamily="49" charset="-128"/>
            </a:endParaRPr>
          </a:p>
        </p:txBody>
      </p:sp>
      <p:sp>
        <p:nvSpPr>
          <p:cNvPr id="16" name="角丸四角形 15"/>
          <p:cNvSpPr/>
          <p:nvPr/>
        </p:nvSpPr>
        <p:spPr>
          <a:xfrm>
            <a:off x="536538" y="5788129"/>
            <a:ext cx="3425862" cy="438150"/>
          </a:xfrm>
          <a:prstGeom prst="roundRect">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婚　　　姻（令和</a:t>
            </a:r>
            <a:r>
              <a:rPr kumimoji="1" lang="en-US" altLang="ja-JP" sz="1100" dirty="0"/>
              <a:t>6</a:t>
            </a:r>
            <a:r>
              <a:rPr kumimoji="1" lang="ja-JP" altLang="en-US" sz="1100" dirty="0" smtClean="0"/>
              <a:t>年</a:t>
            </a:r>
            <a:r>
              <a:rPr kumimoji="1" lang="en-US" altLang="ja-JP" sz="1100" dirty="0" smtClean="0"/>
              <a:t>1</a:t>
            </a:r>
            <a:r>
              <a:rPr kumimoji="1" lang="ja-JP" altLang="en-US" sz="1100" dirty="0" smtClean="0"/>
              <a:t>月</a:t>
            </a:r>
            <a:r>
              <a:rPr kumimoji="1" lang="en-US" altLang="ja-JP" sz="1100" dirty="0"/>
              <a:t>1</a:t>
            </a:r>
            <a:r>
              <a:rPr kumimoji="1" lang="ja-JP" altLang="en-US" sz="1100" dirty="0" smtClean="0"/>
              <a:t>日～令和</a:t>
            </a:r>
            <a:r>
              <a:rPr kumimoji="1" lang="en-US" altLang="ja-JP" sz="1100" dirty="0" smtClean="0"/>
              <a:t>7</a:t>
            </a:r>
            <a:r>
              <a:rPr kumimoji="1" lang="ja-JP" altLang="en-US" sz="1100" dirty="0" smtClean="0"/>
              <a:t>年</a:t>
            </a:r>
            <a:r>
              <a:rPr kumimoji="1" lang="en-US" altLang="ja-JP" sz="1100" dirty="0" smtClean="0"/>
              <a:t>3</a:t>
            </a:r>
            <a:r>
              <a:rPr kumimoji="1" lang="ja-JP" altLang="en-US" sz="1100" dirty="0" smtClean="0"/>
              <a:t>月</a:t>
            </a:r>
            <a:r>
              <a:rPr kumimoji="1" lang="en-US" altLang="ja-JP" sz="1100" dirty="0" smtClean="0"/>
              <a:t>31</a:t>
            </a:r>
            <a:r>
              <a:rPr kumimoji="1" lang="ja-JP" altLang="en-US" sz="1100" dirty="0" smtClean="0"/>
              <a:t>日）</a:t>
            </a:r>
            <a:endParaRPr kumimoji="1" lang="en-US" altLang="ja-JP" sz="1100" dirty="0" smtClean="0"/>
          </a:p>
          <a:p>
            <a:pPr algn="ctr"/>
            <a:r>
              <a:rPr kumimoji="1" lang="ja-JP" altLang="en-US" sz="1100" dirty="0" smtClean="0"/>
              <a:t>経費支払い（令和</a:t>
            </a:r>
            <a:r>
              <a:rPr kumimoji="1" lang="en-US" altLang="ja-JP" sz="1100" dirty="0"/>
              <a:t>6</a:t>
            </a:r>
            <a:r>
              <a:rPr kumimoji="1" lang="ja-JP" altLang="en-US" sz="1100" dirty="0" smtClean="0"/>
              <a:t>年</a:t>
            </a:r>
            <a:r>
              <a:rPr kumimoji="1" lang="en-US" altLang="ja-JP" sz="1100" dirty="0"/>
              <a:t>4</a:t>
            </a:r>
            <a:r>
              <a:rPr kumimoji="1" lang="ja-JP" altLang="en-US" sz="1100" dirty="0" smtClean="0"/>
              <a:t>月</a:t>
            </a:r>
            <a:r>
              <a:rPr kumimoji="1" lang="en-US" altLang="ja-JP" sz="1100" dirty="0"/>
              <a:t>1</a:t>
            </a:r>
            <a:r>
              <a:rPr kumimoji="1" lang="ja-JP" altLang="en-US" sz="1100" dirty="0"/>
              <a:t>日～</a:t>
            </a:r>
            <a:r>
              <a:rPr kumimoji="1" lang="ja-JP" altLang="en-US" sz="1100" dirty="0" smtClean="0"/>
              <a:t>令和</a:t>
            </a:r>
            <a:r>
              <a:rPr kumimoji="1" lang="en-US" altLang="ja-JP" sz="1100" dirty="0" smtClean="0"/>
              <a:t>7</a:t>
            </a:r>
            <a:r>
              <a:rPr kumimoji="1" lang="ja-JP" altLang="en-US" sz="1100" dirty="0" smtClean="0"/>
              <a:t>年</a:t>
            </a:r>
            <a:r>
              <a:rPr kumimoji="1" lang="en-US" altLang="ja-JP" sz="1100" dirty="0"/>
              <a:t>3</a:t>
            </a:r>
            <a:r>
              <a:rPr kumimoji="1" lang="ja-JP" altLang="en-US" sz="1100" dirty="0"/>
              <a:t>月</a:t>
            </a:r>
            <a:r>
              <a:rPr kumimoji="1" lang="en-US" altLang="ja-JP" sz="1100" dirty="0"/>
              <a:t>31</a:t>
            </a:r>
            <a:r>
              <a:rPr kumimoji="1" lang="ja-JP" altLang="en-US" sz="1100" dirty="0"/>
              <a:t>日）</a:t>
            </a:r>
            <a:endParaRPr kumimoji="1" lang="en-US" altLang="ja-JP" sz="1100" dirty="0"/>
          </a:p>
        </p:txBody>
      </p:sp>
      <p:sp>
        <p:nvSpPr>
          <p:cNvPr id="17" name="角丸四角形 16"/>
          <p:cNvSpPr/>
          <p:nvPr/>
        </p:nvSpPr>
        <p:spPr>
          <a:xfrm>
            <a:off x="536534" y="6670033"/>
            <a:ext cx="3425866" cy="438150"/>
          </a:xfrm>
          <a:prstGeom prst="roundRect">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補助</a:t>
            </a:r>
            <a:r>
              <a:rPr kumimoji="1" lang="ja-JP" altLang="en-US" sz="1100" dirty="0" smtClean="0"/>
              <a:t>金の申請</a:t>
            </a:r>
            <a:endParaRPr kumimoji="1" lang="en-US" altLang="ja-JP" sz="1100" dirty="0" smtClean="0"/>
          </a:p>
          <a:p>
            <a:pPr algn="ctr"/>
            <a:r>
              <a:rPr kumimoji="1" lang="ja-JP" altLang="en-US" sz="1100" dirty="0" smtClean="0"/>
              <a:t>（令和</a:t>
            </a:r>
            <a:r>
              <a:rPr kumimoji="1" lang="en-US" altLang="ja-JP" sz="1100" dirty="0" smtClean="0"/>
              <a:t>7</a:t>
            </a:r>
            <a:r>
              <a:rPr kumimoji="1" lang="ja-JP" altLang="en-US" sz="1100" dirty="0" smtClean="0"/>
              <a:t>年</a:t>
            </a:r>
            <a:r>
              <a:rPr kumimoji="1" lang="en-US" altLang="ja-JP" sz="1100" dirty="0" smtClean="0"/>
              <a:t>3</a:t>
            </a:r>
            <a:r>
              <a:rPr kumimoji="1" lang="ja-JP" altLang="en-US" sz="1100" dirty="0" smtClean="0"/>
              <a:t>月</a:t>
            </a:r>
            <a:r>
              <a:rPr kumimoji="1" lang="en-US" altLang="ja-JP" sz="1100" dirty="0" smtClean="0"/>
              <a:t>31</a:t>
            </a:r>
            <a:r>
              <a:rPr kumimoji="1" lang="ja-JP" altLang="en-US" sz="1100" dirty="0" smtClean="0"/>
              <a:t>日まで）</a:t>
            </a:r>
            <a:endParaRPr kumimoji="1" lang="ja-JP" altLang="en-US" sz="1100" dirty="0"/>
          </a:p>
        </p:txBody>
      </p:sp>
      <p:sp>
        <p:nvSpPr>
          <p:cNvPr id="18" name="角丸四角形 17"/>
          <p:cNvSpPr/>
          <p:nvPr/>
        </p:nvSpPr>
        <p:spPr>
          <a:xfrm>
            <a:off x="536534" y="7512972"/>
            <a:ext cx="3425866" cy="438150"/>
          </a:xfrm>
          <a:prstGeom prst="roundRect">
            <a:avLst/>
          </a:prstGeom>
          <a:ln>
            <a:solidFill>
              <a:srgbClr val="F496CB"/>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1100" dirty="0" smtClean="0"/>
              <a:t>書類受理・審査後　交付決定</a:t>
            </a:r>
            <a:endParaRPr kumimoji="1" lang="ja-JP" altLang="en-US" sz="1100" dirty="0"/>
          </a:p>
        </p:txBody>
      </p:sp>
      <p:sp>
        <p:nvSpPr>
          <p:cNvPr id="19" name="角丸四角形 18"/>
          <p:cNvSpPr/>
          <p:nvPr/>
        </p:nvSpPr>
        <p:spPr>
          <a:xfrm>
            <a:off x="536534" y="8321746"/>
            <a:ext cx="3425866" cy="438150"/>
          </a:xfrm>
          <a:prstGeom prst="roundRect">
            <a:avLst/>
          </a:prstGeom>
          <a:solidFill>
            <a:schemeClr val="accent4">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補助金の請求</a:t>
            </a:r>
            <a:endParaRPr kumimoji="1" lang="ja-JP" altLang="en-US" sz="1100" dirty="0"/>
          </a:p>
        </p:txBody>
      </p:sp>
      <p:sp>
        <p:nvSpPr>
          <p:cNvPr id="20" name="角丸四角形 19"/>
          <p:cNvSpPr/>
          <p:nvPr/>
        </p:nvSpPr>
        <p:spPr>
          <a:xfrm>
            <a:off x="536537" y="9167261"/>
            <a:ext cx="3425863" cy="438150"/>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補助金の交付</a:t>
            </a:r>
            <a:endParaRPr kumimoji="1" lang="ja-JP" altLang="en-US" sz="1100" dirty="0"/>
          </a:p>
        </p:txBody>
      </p:sp>
      <p:sp>
        <p:nvSpPr>
          <p:cNvPr id="21" name="下矢印 20"/>
          <p:cNvSpPr/>
          <p:nvPr/>
        </p:nvSpPr>
        <p:spPr>
          <a:xfrm>
            <a:off x="2078800" y="6317929"/>
            <a:ext cx="341333" cy="2698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p:cNvGrpSpPr/>
          <p:nvPr/>
        </p:nvGrpSpPr>
        <p:grpSpPr>
          <a:xfrm>
            <a:off x="4039864" y="6921071"/>
            <a:ext cx="2467290" cy="837798"/>
            <a:chOff x="3950138" y="6894497"/>
            <a:chExt cx="2467290" cy="837798"/>
          </a:xfrm>
        </p:grpSpPr>
        <p:cxnSp>
          <p:nvCxnSpPr>
            <p:cNvPr id="33" name="直線矢印コネクタ 32"/>
            <p:cNvCxnSpPr/>
            <p:nvPr/>
          </p:nvCxnSpPr>
          <p:spPr>
            <a:xfrm flipH="1">
              <a:off x="3950138" y="6894497"/>
              <a:ext cx="748901"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4699039" y="6921698"/>
              <a:ext cx="0" cy="80687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H="1">
              <a:off x="3978692" y="7728571"/>
              <a:ext cx="720347" cy="372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4389497" y="6980549"/>
              <a:ext cx="2027931"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en-US" altLang="ja-JP" sz="1200" b="1" dirty="0" smtClean="0">
                  <a:latin typeface="ＭＳ ゴシック" panose="020B0609070205080204" pitchFamily="49" charset="-128"/>
                  <a:ea typeface="ＭＳ ゴシック" panose="020B0609070205080204" pitchFamily="49" charset="-128"/>
                </a:rPr>
                <a:t>※</a:t>
              </a:r>
              <a:r>
                <a:rPr kumimoji="1" lang="ja-JP" altLang="en-US" sz="1200" b="1" dirty="0" smtClean="0">
                  <a:latin typeface="ＭＳ ゴシック" panose="020B0609070205080204" pitchFamily="49" charset="-128"/>
                  <a:ea typeface="ＭＳ ゴシック" panose="020B0609070205080204" pitchFamily="49" charset="-128"/>
                </a:rPr>
                <a:t>不備や不足がある場合は再提出していただくことがあります。</a:t>
              </a:r>
              <a:endParaRPr kumimoji="1" lang="ja-JP" altLang="en-US" sz="1200" b="1" dirty="0">
                <a:latin typeface="ＭＳ ゴシック" panose="020B0609070205080204" pitchFamily="49" charset="-128"/>
                <a:ea typeface="ＭＳ ゴシック" panose="020B0609070205080204" pitchFamily="49" charset="-128"/>
              </a:endParaRPr>
            </a:p>
          </p:txBody>
        </p:sp>
      </p:grpSp>
      <p:pic>
        <p:nvPicPr>
          <p:cNvPr id="60" name="図 5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79223" y="7951697"/>
            <a:ext cx="1613075" cy="1650204"/>
          </a:xfrm>
          <a:prstGeom prst="rect">
            <a:avLst/>
          </a:prstGeom>
        </p:spPr>
      </p:pic>
      <p:pic>
        <p:nvPicPr>
          <p:cNvPr id="61" name="図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9859" y="885825"/>
            <a:ext cx="1307188" cy="1307188"/>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37777" y="5697987"/>
            <a:ext cx="1224462" cy="1010893"/>
          </a:xfrm>
          <a:prstGeom prst="rect">
            <a:avLst/>
          </a:prstGeom>
        </p:spPr>
      </p:pic>
      <p:sp>
        <p:nvSpPr>
          <p:cNvPr id="25" name="下矢印 24"/>
          <p:cNvSpPr/>
          <p:nvPr/>
        </p:nvSpPr>
        <p:spPr>
          <a:xfrm>
            <a:off x="2078799" y="7197330"/>
            <a:ext cx="341333" cy="2698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2078799" y="8828985"/>
            <a:ext cx="341333" cy="2698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2087541" y="8002782"/>
            <a:ext cx="341333" cy="2698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41803311"/>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759</TotalTime>
  <Words>740</Words>
  <Application>Microsoft Office PowerPoint</Application>
  <PresentationFormat>A4 210 x 297 mm</PresentationFormat>
  <Paragraphs>122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ＭＳ明朝</vt:lpstr>
      <vt:lpstr>メイリオ</vt:lpstr>
      <vt:lpstr>Arial</vt:lpstr>
      <vt:lpstr>Times New Roman</vt:lpstr>
      <vt:lpstr>Trebuchet MS</vt:lpstr>
      <vt:lpstr>Wingdings 3</vt:lpstr>
      <vt:lpstr>ファセット</vt:lpstr>
      <vt:lpstr>佐賀県吉野ヶ里町 </vt:lpstr>
      <vt:lpstr>PowerPoint プレゼンテーション</vt:lpstr>
    </vt:vector>
  </TitlesOfParts>
  <Company>吉野ヶ里町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佐賀県吉野ヶ里町 令和3年度結婚新生活支援補助金</dc:title>
  <dc:creator>德安 弘貴</dc:creator>
  <cp:lastModifiedBy>小浜 雅寿</cp:lastModifiedBy>
  <cp:revision>61</cp:revision>
  <cp:lastPrinted>2021-04-02T01:42:04Z</cp:lastPrinted>
  <dcterms:created xsi:type="dcterms:W3CDTF">2021-01-27T07:50:43Z</dcterms:created>
  <dcterms:modified xsi:type="dcterms:W3CDTF">2024-03-22T07:53:40Z</dcterms:modified>
</cp:coreProperties>
</file>