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7" r:id="rId1"/>
  </p:sldMasterIdLst>
  <p:sldIdLst>
    <p:sldId id="256" r:id="rId2"/>
    <p:sldId id="257" r:id="rId3"/>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96CB"/>
    <a:srgbClr val="F8C0E0"/>
    <a:srgbClr val="FDEAF5"/>
    <a:srgbClr val="EB3D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7" d="100"/>
          <a:sy n="77" d="100"/>
        </p:scale>
        <p:origin x="318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6"/>
          <p:cNvGrpSpPr/>
          <p:nvPr/>
        </p:nvGrpSpPr>
        <p:grpSpPr>
          <a:xfrm>
            <a:off x="-6350" y="-12231"/>
            <a:ext cx="6878487" cy="9930462"/>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847947" y="3473216"/>
            <a:ext cx="4370039" cy="2377992"/>
          </a:xfrm>
        </p:spPr>
        <p:txBody>
          <a:bodyPr anchor="b">
            <a:noAutofit/>
          </a:bodyPr>
          <a:lstStyle>
            <a:lvl1pPr algn="r">
              <a:defRPr sz="4050">
                <a:solidFill>
                  <a:schemeClr val="accent1">
                    <a:lumMod val="7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47947" y="5851205"/>
            <a:ext cx="4370039" cy="1584410"/>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CF79129-CD4F-489A-879D-0CC0B99B17E4}" type="datetimeFigureOut">
              <a:rPr kumimoji="1" lang="ja-JP" altLang="en-US" smtClean="0"/>
              <a:t>2026/9/16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2CB8133-626C-4A42-87A1-6011FED287D0}" type="slidenum">
              <a:rPr kumimoji="1" lang="ja-JP" altLang="en-US" smtClean="0"/>
              <a:t>‹#›</a:t>
            </a:fld>
            <a:endParaRPr kumimoji="1" lang="ja-JP" altLang="en-US"/>
          </a:p>
        </p:txBody>
      </p:sp>
    </p:spTree>
    <p:extLst>
      <p:ext uri="{BB962C8B-B14F-4D97-AF65-F5344CB8AC3E}">
        <p14:creationId xmlns:p14="http://schemas.microsoft.com/office/powerpoint/2010/main" val="4119253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CF79129-CD4F-489A-879D-0CC0B99B17E4}" type="datetimeFigureOut">
              <a:rPr kumimoji="1" lang="ja-JP" altLang="en-US" smtClean="0"/>
              <a:t>2026/9/16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2CB8133-626C-4A42-87A1-6011FED287D0}" type="slidenum">
              <a:rPr kumimoji="1" lang="ja-JP" altLang="en-US" smtClean="0"/>
              <a:t>‹#›</a:t>
            </a:fld>
            <a:endParaRPr kumimoji="1" lang="ja-JP" altLang="en-US"/>
          </a:p>
        </p:txBody>
      </p:sp>
    </p:spTree>
    <p:extLst>
      <p:ext uri="{BB962C8B-B14F-4D97-AF65-F5344CB8AC3E}">
        <p14:creationId xmlns:p14="http://schemas.microsoft.com/office/powerpoint/2010/main" val="219139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57199" y="3901254"/>
            <a:ext cx="4760786" cy="2638395"/>
          </a:xfrm>
        </p:spPr>
        <p:txBody>
          <a:bodyPr anchor="b"/>
          <a:lstStyle>
            <a:lvl1pPr algn="l">
              <a:defRPr sz="3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57199" y="6539647"/>
            <a:ext cx="4760786" cy="12428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CF79129-CD4F-489A-879D-0CC0B99B17E4}" type="datetimeFigureOut">
              <a:rPr kumimoji="1" lang="ja-JP" altLang="en-US" smtClean="0"/>
              <a:t>2026/9/16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2CB8133-626C-4A42-87A1-6011FED287D0}" type="slidenum">
              <a:rPr kumimoji="1" lang="ja-JP" altLang="en-US" smtClean="0"/>
              <a:t>‹#›</a:t>
            </a:fld>
            <a:endParaRPr kumimoji="1" lang="ja-JP" altLang="en-US"/>
          </a:p>
        </p:txBody>
      </p:sp>
    </p:spTree>
    <p:extLst>
      <p:ext uri="{BB962C8B-B14F-4D97-AF65-F5344CB8AC3E}">
        <p14:creationId xmlns:p14="http://schemas.microsoft.com/office/powerpoint/2010/main" val="3641348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57200" y="880533"/>
            <a:ext cx="4760786" cy="1907822"/>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57200" y="3120851"/>
            <a:ext cx="2316082" cy="560556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2901903" y="3120853"/>
            <a:ext cx="2316083" cy="560556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CF79129-CD4F-489A-879D-0CC0B99B17E4}" type="datetimeFigureOut">
              <a:rPr kumimoji="1" lang="ja-JP" altLang="en-US" smtClean="0"/>
              <a:t>2026/9/16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2CB8133-626C-4A42-87A1-6011FED287D0}" type="slidenum">
              <a:rPr kumimoji="1" lang="ja-JP" altLang="en-US" smtClean="0"/>
              <a:t>‹#›</a:t>
            </a:fld>
            <a:endParaRPr kumimoji="1" lang="ja-JP" altLang="en-US"/>
          </a:p>
        </p:txBody>
      </p:sp>
    </p:spTree>
    <p:extLst>
      <p:ext uri="{BB962C8B-B14F-4D97-AF65-F5344CB8AC3E}">
        <p14:creationId xmlns:p14="http://schemas.microsoft.com/office/powerpoint/2010/main" val="2137924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57200" y="880533"/>
            <a:ext cx="4760785" cy="1907822"/>
          </a:xfrm>
        </p:spPr>
        <p:txBody>
          <a:bodyPr/>
          <a:lstStyle>
            <a:lvl1pPr>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57199" y="3121420"/>
            <a:ext cx="2318004" cy="832378"/>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57199" y="3953801"/>
            <a:ext cx="2318004" cy="4772613"/>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2899980" y="3121420"/>
            <a:ext cx="2318004" cy="832378"/>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2899980" y="3953801"/>
            <a:ext cx="2318004" cy="4772613"/>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CF79129-CD4F-489A-879D-0CC0B99B17E4}" type="datetimeFigureOut">
              <a:rPr kumimoji="1" lang="ja-JP" altLang="en-US" smtClean="0"/>
              <a:t>2026/9/16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2CB8133-626C-4A42-87A1-6011FED287D0}" type="slidenum">
              <a:rPr kumimoji="1" lang="ja-JP" altLang="en-US" smtClean="0"/>
              <a:t>‹#›</a:t>
            </a:fld>
            <a:endParaRPr kumimoji="1" lang="ja-JP" altLang="en-US"/>
          </a:p>
        </p:txBody>
      </p:sp>
    </p:spTree>
    <p:extLst>
      <p:ext uri="{BB962C8B-B14F-4D97-AF65-F5344CB8AC3E}">
        <p14:creationId xmlns:p14="http://schemas.microsoft.com/office/powerpoint/2010/main" val="1914531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457199" y="880533"/>
            <a:ext cx="4760786" cy="1907822"/>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CF79129-CD4F-489A-879D-0CC0B99B17E4}" type="datetimeFigureOut">
              <a:rPr kumimoji="1" lang="ja-JP" altLang="en-US" smtClean="0"/>
              <a:t>2026/9/16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2CB8133-626C-4A42-87A1-6011FED287D0}" type="slidenum">
              <a:rPr kumimoji="1" lang="ja-JP" altLang="en-US" smtClean="0"/>
              <a:t>‹#›</a:t>
            </a:fld>
            <a:endParaRPr kumimoji="1" lang="ja-JP" altLang="en-US"/>
          </a:p>
        </p:txBody>
      </p:sp>
    </p:spTree>
    <p:extLst>
      <p:ext uri="{BB962C8B-B14F-4D97-AF65-F5344CB8AC3E}">
        <p14:creationId xmlns:p14="http://schemas.microsoft.com/office/powerpoint/2010/main" val="165460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F79129-CD4F-489A-879D-0CC0B99B17E4}" type="datetimeFigureOut">
              <a:rPr kumimoji="1" lang="ja-JP" altLang="en-US" smtClean="0"/>
              <a:t>2026/9/16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2CB8133-626C-4A42-87A1-6011FED287D0}" type="slidenum">
              <a:rPr kumimoji="1" lang="ja-JP" altLang="en-US" smtClean="0"/>
              <a:t>‹#›</a:t>
            </a:fld>
            <a:endParaRPr kumimoji="1" lang="ja-JP" altLang="en-US"/>
          </a:p>
        </p:txBody>
      </p:sp>
    </p:spTree>
    <p:extLst>
      <p:ext uri="{BB962C8B-B14F-4D97-AF65-F5344CB8AC3E}">
        <p14:creationId xmlns:p14="http://schemas.microsoft.com/office/powerpoint/2010/main" val="2574270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57199" y="2164650"/>
            <a:ext cx="2092637" cy="1846673"/>
          </a:xfrm>
        </p:spPr>
        <p:txBody>
          <a:bodyPr anchor="b">
            <a:normAutofit/>
          </a:bodyPr>
          <a:lstStyle>
            <a:lvl1pPr>
              <a:defRPr sz="1500"/>
            </a:lvl1pPr>
          </a:lstStyle>
          <a:p>
            <a:r>
              <a:rPr lang="ja-JP" altLang="en-US"/>
              <a:t>マスター タイトルの書式設定</a:t>
            </a:r>
            <a:endParaRPr lang="en-US" dirty="0"/>
          </a:p>
        </p:txBody>
      </p:sp>
      <p:sp>
        <p:nvSpPr>
          <p:cNvPr id="3" name="Content Placeholder 2"/>
          <p:cNvSpPr>
            <a:spLocks noGrp="1"/>
          </p:cNvSpPr>
          <p:nvPr>
            <p:ph idx="1"/>
          </p:nvPr>
        </p:nvSpPr>
        <p:spPr>
          <a:xfrm>
            <a:off x="2678456" y="743781"/>
            <a:ext cx="2539528" cy="7982631"/>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57199" y="4011323"/>
            <a:ext cx="2092637" cy="3733093"/>
          </a:xfrm>
        </p:spPr>
        <p:txBody>
          <a:bodyPr>
            <a:normAutofit/>
          </a:bodyPr>
          <a:lstStyle>
            <a:lvl1pPr marL="0" indent="0">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CF79129-CD4F-489A-879D-0CC0B99B17E4}" type="datetimeFigureOut">
              <a:rPr kumimoji="1" lang="ja-JP" altLang="en-US" smtClean="0"/>
              <a:t>2026/9/16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2CB8133-626C-4A42-87A1-6011FED287D0}" type="slidenum">
              <a:rPr kumimoji="1" lang="ja-JP" altLang="en-US" smtClean="0"/>
              <a:t>‹#›</a:t>
            </a:fld>
            <a:endParaRPr kumimoji="1" lang="ja-JP" altLang="en-US"/>
          </a:p>
        </p:txBody>
      </p:sp>
    </p:spTree>
    <p:extLst>
      <p:ext uri="{BB962C8B-B14F-4D97-AF65-F5344CB8AC3E}">
        <p14:creationId xmlns:p14="http://schemas.microsoft.com/office/powerpoint/2010/main" val="4211720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57199" y="6934200"/>
            <a:ext cx="4760786" cy="818622"/>
          </a:xfrm>
        </p:spPr>
        <p:txBody>
          <a:bodyPr anchor="b">
            <a:normAutofit/>
          </a:bodyPr>
          <a:lstStyle>
            <a:lvl1pPr algn="l">
              <a:defRPr sz="18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7199" y="880533"/>
            <a:ext cx="4760786" cy="5554926"/>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ja-JP" altLang="en-US"/>
              <a:t>図を追加</a:t>
            </a:r>
            <a:endParaRPr lang="en-US" dirty="0"/>
          </a:p>
        </p:txBody>
      </p:sp>
      <p:sp>
        <p:nvSpPr>
          <p:cNvPr id="4" name="Text Placeholder 3"/>
          <p:cNvSpPr>
            <a:spLocks noGrp="1"/>
          </p:cNvSpPr>
          <p:nvPr>
            <p:ph type="body" sz="half" idx="2"/>
          </p:nvPr>
        </p:nvSpPr>
        <p:spPr>
          <a:xfrm>
            <a:off x="457199" y="7752822"/>
            <a:ext cx="4760786" cy="973590"/>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CF79129-CD4F-489A-879D-0CC0B99B17E4}" type="datetimeFigureOut">
              <a:rPr kumimoji="1" lang="ja-JP" altLang="en-US" smtClean="0"/>
              <a:t>2026/9/16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2CB8133-626C-4A42-87A1-6011FED287D0}" type="slidenum">
              <a:rPr kumimoji="1" lang="ja-JP" altLang="en-US" smtClean="0"/>
              <a:t>‹#›</a:t>
            </a:fld>
            <a:endParaRPr kumimoji="1" lang="ja-JP" altLang="en-US"/>
          </a:p>
        </p:txBody>
      </p:sp>
    </p:spTree>
    <p:extLst>
      <p:ext uri="{BB962C8B-B14F-4D97-AF65-F5344CB8AC3E}">
        <p14:creationId xmlns:p14="http://schemas.microsoft.com/office/powerpoint/2010/main" val="2611735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457200" y="880533"/>
            <a:ext cx="4760786" cy="4916311"/>
          </a:xfrm>
        </p:spPr>
        <p:txBody>
          <a:bodyPr anchor="ctr">
            <a:normAutofit/>
          </a:bodyPr>
          <a:lstStyle>
            <a:lvl1pPr algn="l">
              <a:defRPr sz="33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57200" y="6457245"/>
            <a:ext cx="4760786" cy="2269167"/>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CF79129-CD4F-489A-879D-0CC0B99B17E4}" type="datetimeFigureOut">
              <a:rPr kumimoji="1" lang="ja-JP" altLang="en-US" smtClean="0"/>
              <a:t>2026/9/16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2CB8133-626C-4A42-87A1-6011FED287D0}" type="slidenum">
              <a:rPr kumimoji="1" lang="ja-JP" altLang="en-US" smtClean="0"/>
              <a:t>‹#›</a:t>
            </a:fld>
            <a:endParaRPr kumimoji="1" lang="ja-JP" altLang="en-US"/>
          </a:p>
        </p:txBody>
      </p:sp>
    </p:spTree>
    <p:extLst>
      <p:ext uri="{BB962C8B-B14F-4D97-AF65-F5344CB8AC3E}">
        <p14:creationId xmlns:p14="http://schemas.microsoft.com/office/powerpoint/2010/main" val="1499691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581164" y="880533"/>
            <a:ext cx="4554137" cy="4365978"/>
          </a:xfrm>
        </p:spPr>
        <p:txBody>
          <a:bodyPr anchor="ctr">
            <a:normAutofit/>
          </a:bodyPr>
          <a:lstStyle>
            <a:lvl1pPr algn="l">
              <a:defRPr sz="3300"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825806" y="5246511"/>
            <a:ext cx="4064853" cy="550333"/>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457199" y="6457245"/>
            <a:ext cx="4760786" cy="2269167"/>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CF79129-CD4F-489A-879D-0CC0B99B17E4}" type="datetimeFigureOut">
              <a:rPr kumimoji="1" lang="ja-JP" altLang="en-US" smtClean="0"/>
              <a:t>2026/9/16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2CB8133-626C-4A42-87A1-6011FED287D0}" type="slidenum">
              <a:rPr kumimoji="1" lang="ja-JP" altLang="en-US" smtClean="0"/>
              <a:t>‹#›</a:t>
            </a:fld>
            <a:endParaRPr kumimoji="1" lang="ja-JP" altLang="en-US"/>
          </a:p>
        </p:txBody>
      </p:sp>
      <p:sp>
        <p:nvSpPr>
          <p:cNvPr id="24" name="TextBox 23"/>
          <p:cNvSpPr txBox="1"/>
          <p:nvPr/>
        </p:nvSpPr>
        <p:spPr>
          <a:xfrm>
            <a:off x="362034" y="1141657"/>
            <a:ext cx="342989" cy="8446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25" name="TextBox 24"/>
          <p:cNvSpPr txBox="1"/>
          <p:nvPr/>
        </p:nvSpPr>
        <p:spPr>
          <a:xfrm>
            <a:off x="5060775" y="4169470"/>
            <a:ext cx="342989" cy="8446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3412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457199" y="2790649"/>
            <a:ext cx="4760786" cy="3748998"/>
          </a:xfrm>
        </p:spPr>
        <p:txBody>
          <a:bodyPr anchor="b">
            <a:normAutofit/>
          </a:bodyPr>
          <a:lstStyle>
            <a:lvl1pPr algn="l">
              <a:defRPr sz="33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57199" y="6539647"/>
            <a:ext cx="4760786" cy="2186765"/>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CF79129-CD4F-489A-879D-0CC0B99B17E4}" type="datetimeFigureOut">
              <a:rPr kumimoji="1" lang="ja-JP" altLang="en-US" smtClean="0"/>
              <a:t>2026/9/16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2CB8133-626C-4A42-87A1-6011FED287D0}" type="slidenum">
              <a:rPr kumimoji="1" lang="ja-JP" altLang="en-US" smtClean="0"/>
              <a:t>‹#›</a:t>
            </a:fld>
            <a:endParaRPr kumimoji="1" lang="ja-JP" altLang="en-US"/>
          </a:p>
        </p:txBody>
      </p:sp>
    </p:spTree>
    <p:extLst>
      <p:ext uri="{BB962C8B-B14F-4D97-AF65-F5344CB8AC3E}">
        <p14:creationId xmlns:p14="http://schemas.microsoft.com/office/powerpoint/2010/main" val="489650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2" name="Title 1"/>
          <p:cNvSpPr>
            <a:spLocks noGrp="1"/>
          </p:cNvSpPr>
          <p:nvPr>
            <p:ph type="title"/>
          </p:nvPr>
        </p:nvSpPr>
        <p:spPr>
          <a:xfrm>
            <a:off x="581164" y="880533"/>
            <a:ext cx="4554137" cy="4365978"/>
          </a:xfrm>
        </p:spPr>
        <p:txBody>
          <a:bodyPr anchor="ctr">
            <a:normAutofit/>
          </a:bodyPr>
          <a:lstStyle>
            <a:lvl1pPr algn="l">
              <a:defRPr sz="3300"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457198" y="5796844"/>
            <a:ext cx="4760787" cy="742803"/>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457199" y="6539647"/>
            <a:ext cx="4760786" cy="2186765"/>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CF79129-CD4F-489A-879D-0CC0B99B17E4}" type="datetimeFigureOut">
              <a:rPr kumimoji="1" lang="ja-JP" altLang="en-US" smtClean="0"/>
              <a:t>2026/9/16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2CB8133-626C-4A42-87A1-6011FED287D0}" type="slidenum">
              <a:rPr kumimoji="1" lang="ja-JP" altLang="en-US" smtClean="0"/>
              <a:t>‹#›</a:t>
            </a:fld>
            <a:endParaRPr kumimoji="1" lang="ja-JP" altLang="en-US"/>
          </a:p>
        </p:txBody>
      </p:sp>
      <p:sp>
        <p:nvSpPr>
          <p:cNvPr id="24" name="TextBox 23"/>
          <p:cNvSpPr txBox="1"/>
          <p:nvPr/>
        </p:nvSpPr>
        <p:spPr>
          <a:xfrm>
            <a:off x="362034" y="1141657"/>
            <a:ext cx="342989" cy="8446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25" name="TextBox 24"/>
          <p:cNvSpPr txBox="1"/>
          <p:nvPr/>
        </p:nvSpPr>
        <p:spPr>
          <a:xfrm>
            <a:off x="5060775" y="4169470"/>
            <a:ext cx="342989" cy="8446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579197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461886" y="880533"/>
            <a:ext cx="4756099" cy="4365978"/>
          </a:xfrm>
        </p:spPr>
        <p:txBody>
          <a:bodyPr anchor="ctr">
            <a:normAutofit/>
          </a:bodyPr>
          <a:lstStyle>
            <a:lvl1pPr algn="l">
              <a:defRPr sz="3300"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457198" y="5796844"/>
            <a:ext cx="4760787" cy="742803"/>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457199" y="6539647"/>
            <a:ext cx="4760786" cy="2186765"/>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CF79129-CD4F-489A-879D-0CC0B99B17E4}" type="datetimeFigureOut">
              <a:rPr kumimoji="1" lang="ja-JP" altLang="en-US" smtClean="0"/>
              <a:t>2026/9/16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2CB8133-626C-4A42-87A1-6011FED287D0}" type="slidenum">
              <a:rPr kumimoji="1" lang="ja-JP" altLang="en-US" smtClean="0"/>
              <a:t>‹#›</a:t>
            </a:fld>
            <a:endParaRPr kumimoji="1" lang="ja-JP" altLang="en-US"/>
          </a:p>
        </p:txBody>
      </p:sp>
    </p:spTree>
    <p:extLst>
      <p:ext uri="{BB962C8B-B14F-4D97-AF65-F5344CB8AC3E}">
        <p14:creationId xmlns:p14="http://schemas.microsoft.com/office/powerpoint/2010/main" val="721446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CF79129-CD4F-489A-879D-0CC0B99B17E4}" type="datetimeFigureOut">
              <a:rPr kumimoji="1" lang="ja-JP" altLang="en-US" smtClean="0"/>
              <a:t>2026/9/16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2CB8133-626C-4A42-87A1-6011FED287D0}" type="slidenum">
              <a:rPr kumimoji="1" lang="ja-JP" altLang="en-US" smtClean="0"/>
              <a:t>‹#›</a:t>
            </a:fld>
            <a:endParaRPr kumimoji="1" lang="ja-JP" altLang="en-US"/>
          </a:p>
        </p:txBody>
      </p:sp>
    </p:spTree>
    <p:extLst>
      <p:ext uri="{BB962C8B-B14F-4D97-AF65-F5344CB8AC3E}">
        <p14:creationId xmlns:p14="http://schemas.microsoft.com/office/powerpoint/2010/main" val="32232809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82984" y="880534"/>
            <a:ext cx="734109" cy="7585429"/>
          </a:xfrm>
        </p:spPr>
        <p:txBody>
          <a:bodyPr vert="eaVert" anchor="ct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57199" y="880534"/>
            <a:ext cx="3896270" cy="7585429"/>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CF79129-CD4F-489A-879D-0CC0B99B17E4}" type="datetimeFigureOut">
              <a:rPr kumimoji="1" lang="ja-JP" altLang="en-US" smtClean="0"/>
              <a:t>2026/9/16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2CB8133-626C-4A42-87A1-6011FED287D0}" type="slidenum">
              <a:rPr kumimoji="1" lang="ja-JP" altLang="en-US" smtClean="0"/>
              <a:t>‹#›</a:t>
            </a:fld>
            <a:endParaRPr kumimoji="1" lang="ja-JP" altLang="en-US"/>
          </a:p>
        </p:txBody>
      </p:sp>
    </p:spTree>
    <p:extLst>
      <p:ext uri="{BB962C8B-B14F-4D97-AF65-F5344CB8AC3E}">
        <p14:creationId xmlns:p14="http://schemas.microsoft.com/office/powerpoint/2010/main" val="946689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6350" y="-12231"/>
            <a:ext cx="6878488" cy="9930462"/>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ja-JP" altLang="en-US"/>
            </a:p>
          </p:txBody>
        </p:sp>
      </p:grpSp>
      <p:sp>
        <p:nvSpPr>
          <p:cNvPr id="2" name="Title Placeholder 1"/>
          <p:cNvSpPr>
            <a:spLocks noGrp="1"/>
          </p:cNvSpPr>
          <p:nvPr>
            <p:ph type="title"/>
          </p:nvPr>
        </p:nvSpPr>
        <p:spPr>
          <a:xfrm>
            <a:off x="457200" y="880533"/>
            <a:ext cx="4760785" cy="1907822"/>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57199" y="3120853"/>
            <a:ext cx="4760786" cy="560556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053944" y="8726414"/>
            <a:ext cx="513099"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8CF79129-CD4F-489A-879D-0CC0B99B17E4}" type="datetimeFigureOut">
              <a:rPr kumimoji="1" lang="ja-JP" altLang="en-US" smtClean="0"/>
              <a:t>2026/9/16</a:t>
            </a:fld>
            <a:endParaRPr kumimoji="1" lang="ja-JP" altLang="en-US"/>
          </a:p>
        </p:txBody>
      </p:sp>
      <p:sp>
        <p:nvSpPr>
          <p:cNvPr id="5" name="Footer Placeholder 4"/>
          <p:cNvSpPr>
            <a:spLocks noGrp="1"/>
          </p:cNvSpPr>
          <p:nvPr>
            <p:ph type="ftr" sz="quarter" idx="3"/>
          </p:nvPr>
        </p:nvSpPr>
        <p:spPr>
          <a:xfrm>
            <a:off x="457200" y="8726414"/>
            <a:ext cx="3467230" cy="527403"/>
          </a:xfrm>
          <a:prstGeom prst="rect">
            <a:avLst/>
          </a:prstGeom>
        </p:spPr>
        <p:txBody>
          <a:bodyPr vert="horz" lIns="91440" tIns="45720" rIns="91440" bIns="45720" rtlCol="0" anchor="ctr"/>
          <a:lstStyle>
            <a:lvl1pPr algn="l">
              <a:defRPr sz="675">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33507" y="8726414"/>
            <a:ext cx="384479" cy="527403"/>
          </a:xfrm>
          <a:prstGeom prst="rect">
            <a:avLst/>
          </a:prstGeom>
        </p:spPr>
        <p:txBody>
          <a:bodyPr vert="horz" lIns="91440" tIns="45720" rIns="91440" bIns="45720" rtlCol="0" anchor="ctr"/>
          <a:lstStyle>
            <a:lvl1pPr algn="r">
              <a:defRPr sz="675">
                <a:solidFill>
                  <a:schemeClr val="accent1">
                    <a:lumMod val="75000"/>
                  </a:schemeClr>
                </a:solidFill>
              </a:defRPr>
            </a:lvl1pPr>
          </a:lstStyle>
          <a:p>
            <a:fld id="{52CB8133-626C-4A42-87A1-6011FED287D0}" type="slidenum">
              <a:rPr kumimoji="1" lang="ja-JP" altLang="en-US" smtClean="0"/>
              <a:t>‹#›</a:t>
            </a:fld>
            <a:endParaRPr kumimoji="1" lang="ja-JP" altLang="en-US"/>
          </a:p>
        </p:txBody>
      </p:sp>
    </p:spTree>
    <p:extLst>
      <p:ext uri="{BB962C8B-B14F-4D97-AF65-F5344CB8AC3E}">
        <p14:creationId xmlns:p14="http://schemas.microsoft.com/office/powerpoint/2010/main" val="4157467020"/>
      </p:ext>
    </p:extLst>
  </p:cSld>
  <p:clrMap bg1="lt1" tx1="dk1" bg2="lt2" tx2="dk2" accent1="accent1" accent2="accent2" accent3="accent3" accent4="accent4" accent5="accent5" accent6="accent6" hlink="hlink" folHlink="folHlink"/>
  <p:sldLayoutIdLst>
    <p:sldLayoutId id="2147483968" r:id="rId1"/>
    <p:sldLayoutId id="2147483969" r:id="rId2"/>
    <p:sldLayoutId id="2147483970" r:id="rId3"/>
    <p:sldLayoutId id="2147483971" r:id="rId4"/>
    <p:sldLayoutId id="2147483972" r:id="rId5"/>
    <p:sldLayoutId id="2147483973" r:id="rId6"/>
    <p:sldLayoutId id="2147483974" r:id="rId7"/>
    <p:sldLayoutId id="2147483975" r:id="rId8"/>
    <p:sldLayoutId id="2147483976" r:id="rId9"/>
    <p:sldLayoutId id="2147483977" r:id="rId10"/>
    <p:sldLayoutId id="2147483978" r:id="rId11"/>
    <p:sldLayoutId id="2147483979" r:id="rId12"/>
    <p:sldLayoutId id="2147483980" r:id="rId13"/>
    <p:sldLayoutId id="2147483981" r:id="rId14"/>
    <p:sldLayoutId id="2147483982" r:id="rId15"/>
    <p:sldLayoutId id="2147483983" r:id="rId16"/>
  </p:sldLayoutIdLst>
  <p:txStyles>
    <p:titleStyle>
      <a:lvl1pPr algn="l" defTabSz="342900" rtl="0" eaLnBrk="1" latinLnBrk="0" hangingPunct="1">
        <a:spcBef>
          <a:spcPct val="0"/>
        </a:spcBef>
        <a:buNone/>
        <a:defRPr kumimoji="1" sz="2700" kern="1200">
          <a:solidFill>
            <a:schemeClr val="accent1">
              <a:lumMod val="75000"/>
            </a:schemeClr>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57175" indent="-257175" algn="l" defTabSz="342900" rtl="0" eaLnBrk="1" latinLnBrk="0" hangingPunct="1">
        <a:spcBef>
          <a:spcPts val="750"/>
        </a:spcBef>
        <a:spcAft>
          <a:spcPts val="0"/>
        </a:spcAft>
        <a:buClr>
          <a:schemeClr val="accent1">
            <a:lumMod val="75000"/>
          </a:schemeClr>
        </a:buClr>
        <a:buSzPct val="80000"/>
        <a:buFont typeface="Wingdings 3" charset="2"/>
        <a:buChar char=""/>
        <a:defRPr kumimoji="1"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lumMod val="75000"/>
          </a:schemeClr>
        </a:buClr>
        <a:buSzPct val="80000"/>
        <a:buFont typeface="Wingdings 3" charset="2"/>
        <a:buChar char=""/>
        <a:defRPr kumimoji="1"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lumMod val="75000"/>
          </a:schemeClr>
        </a:buClr>
        <a:buSzPct val="80000"/>
        <a:buFont typeface="Wingdings 3" charset="2"/>
        <a:buChar char=""/>
        <a:defRPr kumimoji="1"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lumMod val="75000"/>
          </a:schemeClr>
        </a:buClr>
        <a:buSzPct val="80000"/>
        <a:buFont typeface="Wingdings 3" charset="2"/>
        <a:buChar char=""/>
        <a:defRPr kumimoji="1"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lumMod val="75000"/>
          </a:schemeClr>
        </a:buClr>
        <a:buSzPct val="80000"/>
        <a:buFont typeface="Wingdings 3" charset="2"/>
        <a:buChar char=""/>
        <a:defRPr kumimoji="1"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lumMod val="75000"/>
          </a:schemeClr>
        </a:buClr>
        <a:buSzPct val="80000"/>
        <a:buFont typeface="Wingdings 3" charset="2"/>
        <a:buChar char=""/>
        <a:defRPr kumimoji="1"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lumMod val="75000"/>
          </a:schemeClr>
        </a:buClr>
        <a:buSzPct val="80000"/>
        <a:buFont typeface="Wingdings 3" charset="2"/>
        <a:buChar char=""/>
        <a:defRPr kumimoji="1"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lumMod val="75000"/>
          </a:schemeClr>
        </a:buClr>
        <a:buSzPct val="80000"/>
        <a:buFont typeface="Wingdings 3" charset="2"/>
        <a:buChar char=""/>
        <a:defRPr kumimoji="1"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lumMod val="75000"/>
          </a:schemeClr>
        </a:buClr>
        <a:buSzPct val="80000"/>
        <a:buFont typeface="Wingdings 3" charset="2"/>
        <a:buChar char=""/>
        <a:defRPr kumimoji="1"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kumimoji="1" sz="1350" kern="1200">
          <a:solidFill>
            <a:schemeClr val="tx1"/>
          </a:solidFill>
          <a:latin typeface="+mn-lt"/>
          <a:ea typeface="+mn-ea"/>
          <a:cs typeface="+mn-cs"/>
        </a:defRPr>
      </a:lvl1pPr>
      <a:lvl2pPr marL="342900" algn="l" defTabSz="342900" rtl="0" eaLnBrk="1" latinLnBrk="0" hangingPunct="1">
        <a:defRPr kumimoji="1" sz="1350" kern="1200">
          <a:solidFill>
            <a:schemeClr val="tx1"/>
          </a:solidFill>
          <a:latin typeface="+mn-lt"/>
          <a:ea typeface="+mn-ea"/>
          <a:cs typeface="+mn-cs"/>
        </a:defRPr>
      </a:lvl2pPr>
      <a:lvl3pPr marL="685800" algn="l" defTabSz="342900" rtl="0" eaLnBrk="1" latinLnBrk="0" hangingPunct="1">
        <a:defRPr kumimoji="1" sz="1350" kern="1200">
          <a:solidFill>
            <a:schemeClr val="tx1"/>
          </a:solidFill>
          <a:latin typeface="+mn-lt"/>
          <a:ea typeface="+mn-ea"/>
          <a:cs typeface="+mn-cs"/>
        </a:defRPr>
      </a:lvl3pPr>
      <a:lvl4pPr marL="1028700" algn="l" defTabSz="342900" rtl="0" eaLnBrk="1" latinLnBrk="0" hangingPunct="1">
        <a:defRPr kumimoji="1" sz="1350" kern="1200">
          <a:solidFill>
            <a:schemeClr val="tx1"/>
          </a:solidFill>
          <a:latin typeface="+mn-lt"/>
          <a:ea typeface="+mn-ea"/>
          <a:cs typeface="+mn-cs"/>
        </a:defRPr>
      </a:lvl4pPr>
      <a:lvl5pPr marL="1371600" algn="l" defTabSz="342900" rtl="0" eaLnBrk="1" latinLnBrk="0" hangingPunct="1">
        <a:defRPr kumimoji="1" sz="1350" kern="1200">
          <a:solidFill>
            <a:schemeClr val="tx1"/>
          </a:solidFill>
          <a:latin typeface="+mn-lt"/>
          <a:ea typeface="+mn-ea"/>
          <a:cs typeface="+mn-cs"/>
        </a:defRPr>
      </a:lvl5pPr>
      <a:lvl6pPr marL="1714500" algn="l" defTabSz="342900" rtl="0" eaLnBrk="1" latinLnBrk="0" hangingPunct="1">
        <a:defRPr kumimoji="1" sz="1350" kern="1200">
          <a:solidFill>
            <a:schemeClr val="tx1"/>
          </a:solidFill>
          <a:latin typeface="+mn-lt"/>
          <a:ea typeface="+mn-ea"/>
          <a:cs typeface="+mn-cs"/>
        </a:defRPr>
      </a:lvl6pPr>
      <a:lvl7pPr marL="2057400" algn="l" defTabSz="342900" rtl="0" eaLnBrk="1" latinLnBrk="0" hangingPunct="1">
        <a:defRPr kumimoji="1" sz="1350" kern="1200">
          <a:solidFill>
            <a:schemeClr val="tx1"/>
          </a:solidFill>
          <a:latin typeface="+mn-lt"/>
          <a:ea typeface="+mn-ea"/>
          <a:cs typeface="+mn-cs"/>
        </a:defRPr>
      </a:lvl7pPr>
      <a:lvl8pPr marL="2400300" algn="l" defTabSz="342900" rtl="0" eaLnBrk="1" latinLnBrk="0" hangingPunct="1">
        <a:defRPr kumimoji="1" sz="1350" kern="1200">
          <a:solidFill>
            <a:schemeClr val="tx1"/>
          </a:solidFill>
          <a:latin typeface="+mn-lt"/>
          <a:ea typeface="+mn-ea"/>
          <a:cs typeface="+mn-cs"/>
        </a:defRPr>
      </a:lvl8pPr>
      <a:lvl9pPr marL="2743200" algn="l" defTabSz="3429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90459" y="38441"/>
            <a:ext cx="1662934" cy="1561080"/>
          </a:xfrm>
          <a:prstGeom prst="rect">
            <a:avLst/>
          </a:prstGeom>
        </p:spPr>
      </p:pic>
      <p:sp>
        <p:nvSpPr>
          <p:cNvPr id="19" name="角丸四角形 18"/>
          <p:cNvSpPr/>
          <p:nvPr/>
        </p:nvSpPr>
        <p:spPr>
          <a:xfrm>
            <a:off x="235218" y="2245077"/>
            <a:ext cx="6374045" cy="2410312"/>
          </a:xfrm>
          <a:prstGeom prst="roundRect">
            <a:avLst>
              <a:gd name="adj" fmla="val 5653"/>
            </a:avLst>
          </a:prstGeom>
          <a:solidFill>
            <a:srgbClr val="FDEAF5">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角丸四角形 20"/>
          <p:cNvSpPr/>
          <p:nvPr/>
        </p:nvSpPr>
        <p:spPr>
          <a:xfrm>
            <a:off x="231542" y="4990488"/>
            <a:ext cx="6389065" cy="1721363"/>
          </a:xfrm>
          <a:prstGeom prst="roundRect">
            <a:avLst>
              <a:gd name="adj" fmla="val 5653"/>
            </a:avLst>
          </a:prstGeom>
          <a:solidFill>
            <a:srgbClr val="FDEAF5">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3"/>
          <p:cNvSpPr>
            <a:spLocks noGrp="1"/>
          </p:cNvSpPr>
          <p:nvPr>
            <p:ph type="title"/>
          </p:nvPr>
        </p:nvSpPr>
        <p:spPr>
          <a:xfrm>
            <a:off x="2626981" y="172594"/>
            <a:ext cx="1684176" cy="362693"/>
          </a:xfrm>
        </p:spPr>
        <p:txBody>
          <a:bodyPr>
            <a:normAutofit fontScale="90000"/>
          </a:bodyPr>
          <a:lstStyle/>
          <a:p>
            <a:r>
              <a:rPr kumimoji="1" lang="ja-JP" altLang="en-US" sz="1600" dirty="0"/>
              <a:t>佐賀県吉野ヶ里町</a:t>
            </a:r>
            <a:br>
              <a:rPr kumimoji="1" lang="en-US" altLang="ja-JP" dirty="0"/>
            </a:br>
            <a:endParaRPr kumimoji="1" lang="ja-JP" altLang="en-US" dirty="0"/>
          </a:p>
        </p:txBody>
      </p:sp>
      <p:sp>
        <p:nvSpPr>
          <p:cNvPr id="5" name="コンテンツ プレースホルダー 4"/>
          <p:cNvSpPr>
            <a:spLocks noGrp="1"/>
          </p:cNvSpPr>
          <p:nvPr>
            <p:ph idx="1"/>
          </p:nvPr>
        </p:nvSpPr>
        <p:spPr>
          <a:xfrm>
            <a:off x="381111" y="1482786"/>
            <a:ext cx="6016826" cy="508755"/>
          </a:xfrm>
        </p:spPr>
        <p:txBody>
          <a:bodyPr>
            <a:normAutofit/>
            <a:scene3d>
              <a:camera prst="orthographicFront"/>
              <a:lightRig rig="threePt" dir="t"/>
            </a:scene3d>
            <a:sp3d extrusionH="57150">
              <a:bevelT w="82550" h="38100" prst="coolSlant"/>
            </a:sp3d>
          </a:bodyPr>
          <a:lstStyle/>
          <a:p>
            <a:pPr marL="0" indent="0">
              <a:buNone/>
            </a:pPr>
            <a:r>
              <a:rPr lang="ja-JP" altLang="en-US" dirty="0"/>
              <a:t>　</a:t>
            </a:r>
            <a:r>
              <a:rPr lang="ja-JP" altLang="ja-JP" sz="1200" dirty="0">
                <a:latin typeface="ＭＳ ゴシック" panose="020B0609070205080204" pitchFamily="49" charset="-128"/>
                <a:ea typeface="ＭＳ ゴシック" panose="020B0609070205080204" pitchFamily="49" charset="-128"/>
              </a:rPr>
              <a:t>吉野ヶ里町では、結婚して新生活を始める新婚世帯に対して、新居の取得費、引越費用等</a:t>
            </a:r>
            <a:r>
              <a:rPr lang="ja-JP" altLang="en-US" sz="1200" dirty="0">
                <a:latin typeface="ＭＳ ゴシック" panose="020B0609070205080204" pitchFamily="49" charset="-128"/>
                <a:ea typeface="ＭＳ ゴシック" panose="020B0609070205080204" pitchFamily="49" charset="-128"/>
              </a:rPr>
              <a:t>の一部</a:t>
            </a:r>
            <a:r>
              <a:rPr lang="ja-JP" altLang="ja-JP" sz="1200" dirty="0">
                <a:latin typeface="ＭＳ ゴシック" panose="020B0609070205080204" pitchFamily="49" charset="-128"/>
                <a:ea typeface="ＭＳ ゴシック" panose="020B0609070205080204" pitchFamily="49" charset="-128"/>
              </a:rPr>
              <a:t>を補助します</a:t>
            </a:r>
            <a:r>
              <a:rPr lang="ja-JP" altLang="en-US" sz="1200" dirty="0">
                <a:latin typeface="ＭＳ ゴシック" panose="020B0609070205080204" pitchFamily="49" charset="-128"/>
                <a:ea typeface="ＭＳ ゴシック" panose="020B0609070205080204" pitchFamily="49" charset="-128"/>
              </a:rPr>
              <a:t>！</a:t>
            </a:r>
            <a:endParaRPr lang="ja-JP" altLang="ja-JP" sz="1200" dirty="0">
              <a:latin typeface="ＭＳ ゴシック" panose="020B0609070205080204" pitchFamily="49" charset="-128"/>
              <a:ea typeface="ＭＳ ゴシック" panose="020B0609070205080204" pitchFamily="49" charset="-128"/>
            </a:endParaRPr>
          </a:p>
        </p:txBody>
      </p:sp>
      <p:sp>
        <p:nvSpPr>
          <p:cNvPr id="8" name="正方形/長方形 7"/>
          <p:cNvSpPr/>
          <p:nvPr/>
        </p:nvSpPr>
        <p:spPr>
          <a:xfrm>
            <a:off x="336349" y="591784"/>
            <a:ext cx="4780044" cy="859687"/>
          </a:xfrm>
          <a:prstGeom prst="rect">
            <a:avLst/>
          </a:prstGeom>
          <a:noFill/>
        </p:spPr>
        <p:txBody>
          <a:bodyPr wrap="square" lIns="91440" tIns="45720" rIns="91440" bIns="45720">
            <a:spAutoFit/>
          </a:bodyPr>
          <a:lstStyle/>
          <a:p>
            <a:r>
              <a:rPr lang="ja-JP" altLang="en-US" sz="2400" b="1" cap="none" spc="0" dirty="0">
                <a:ln w="6350">
                  <a:solidFill>
                    <a:schemeClr val="accent2"/>
                  </a:solidFill>
                  <a:prstDash val="solid"/>
                </a:ln>
                <a:solidFill>
                  <a:schemeClr val="accent2">
                    <a:lumMod val="40000"/>
                    <a:lumOff val="60000"/>
                  </a:schemeClr>
                </a:solidFill>
                <a:effectLst>
                  <a:outerShdw blurRad="50800" dist="50800" dir="5400000" algn="ctr" rotWithShape="0">
                    <a:schemeClr val="accent5">
                      <a:lumMod val="60000"/>
                      <a:lumOff val="40000"/>
                    </a:schemeClr>
                  </a:outerShdw>
                </a:effectLst>
              </a:rPr>
              <a:t>令和８年度</a:t>
            </a:r>
            <a:endParaRPr lang="en-US" altLang="ja-JP" sz="2400" b="1" cap="none" spc="0" dirty="0">
              <a:ln w="6350">
                <a:solidFill>
                  <a:schemeClr val="accent2"/>
                </a:solidFill>
                <a:prstDash val="solid"/>
              </a:ln>
              <a:solidFill>
                <a:schemeClr val="accent2">
                  <a:lumMod val="40000"/>
                  <a:lumOff val="60000"/>
                </a:schemeClr>
              </a:solidFill>
              <a:effectLst>
                <a:outerShdw blurRad="50800" dist="50800" dir="5400000" algn="ctr" rotWithShape="0">
                  <a:schemeClr val="accent5">
                    <a:lumMod val="60000"/>
                    <a:lumOff val="40000"/>
                  </a:schemeClr>
                </a:outerShdw>
              </a:effectLst>
            </a:endParaRPr>
          </a:p>
          <a:p>
            <a:pPr algn="ctr"/>
            <a:r>
              <a:rPr lang="ja-JP" altLang="en-US" sz="2400" b="1" cap="none" spc="0" dirty="0">
                <a:ln w="6350">
                  <a:solidFill>
                    <a:schemeClr val="accent2"/>
                  </a:solidFill>
                  <a:prstDash val="solid"/>
                </a:ln>
                <a:solidFill>
                  <a:schemeClr val="accent2">
                    <a:lumMod val="40000"/>
                    <a:lumOff val="60000"/>
                  </a:schemeClr>
                </a:solidFill>
                <a:effectLst>
                  <a:outerShdw blurRad="50800" dist="50800" dir="5400000" algn="ctr" rotWithShape="0">
                    <a:schemeClr val="accent5">
                      <a:lumMod val="60000"/>
                      <a:lumOff val="40000"/>
                    </a:schemeClr>
                  </a:outerShdw>
                </a:effectLst>
              </a:rPr>
              <a:t>吉野ヶ里町結婚新生活支援補助金</a:t>
            </a:r>
          </a:p>
        </p:txBody>
      </p:sp>
      <p:sp>
        <p:nvSpPr>
          <p:cNvPr id="15" name="コンテンツ プレースホルダー 4"/>
          <p:cNvSpPr txBox="1">
            <a:spLocks/>
          </p:cNvSpPr>
          <p:nvPr/>
        </p:nvSpPr>
        <p:spPr>
          <a:xfrm>
            <a:off x="336349" y="3275912"/>
            <a:ext cx="6289111" cy="3442129"/>
          </a:xfrm>
          <a:prstGeom prst="rect">
            <a:avLst/>
          </a:prstGeom>
        </p:spPr>
        <p:txBody>
          <a:bodyPr vert="horz" lIns="91440" tIns="45720" rIns="91440" bIns="45720" rtlCol="0">
            <a:normAutofit/>
          </a:bodyPr>
          <a:lstStyle>
            <a:lvl1pPr marL="257175" indent="-257175" algn="l" defTabSz="342900" rtl="0" eaLnBrk="1" latinLnBrk="0" hangingPunct="1">
              <a:spcBef>
                <a:spcPts val="750"/>
              </a:spcBef>
              <a:spcAft>
                <a:spcPts val="0"/>
              </a:spcAft>
              <a:buClr>
                <a:schemeClr val="accent1">
                  <a:lumMod val="75000"/>
                </a:schemeClr>
              </a:buClr>
              <a:buSzPct val="80000"/>
              <a:buFont typeface="Wingdings 3" charset="2"/>
              <a:buChar char=""/>
              <a:defRPr kumimoji="1"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lumMod val="75000"/>
                </a:schemeClr>
              </a:buClr>
              <a:buSzPct val="80000"/>
              <a:buFont typeface="Wingdings 3" charset="2"/>
              <a:buChar char=""/>
              <a:defRPr kumimoji="1"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lumMod val="75000"/>
                </a:schemeClr>
              </a:buClr>
              <a:buSzPct val="80000"/>
              <a:buFont typeface="Wingdings 3" charset="2"/>
              <a:buChar char=""/>
              <a:defRPr kumimoji="1"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lumMod val="75000"/>
                </a:schemeClr>
              </a:buClr>
              <a:buSzPct val="80000"/>
              <a:buFont typeface="Wingdings 3" charset="2"/>
              <a:buChar char=""/>
              <a:defRPr kumimoji="1"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lumMod val="75000"/>
                </a:schemeClr>
              </a:buClr>
              <a:buSzPct val="80000"/>
              <a:buFont typeface="Wingdings 3" charset="2"/>
              <a:buChar char=""/>
              <a:defRPr kumimoji="1"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lumMod val="75000"/>
                </a:schemeClr>
              </a:buClr>
              <a:buSzPct val="80000"/>
              <a:buFont typeface="Wingdings 3" charset="2"/>
              <a:buChar char=""/>
              <a:defRPr kumimoji="1"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lumMod val="75000"/>
                </a:schemeClr>
              </a:buClr>
              <a:buSzPct val="80000"/>
              <a:buFont typeface="Wingdings 3" charset="2"/>
              <a:buChar char=""/>
              <a:defRPr kumimoji="1"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lumMod val="75000"/>
                </a:schemeClr>
              </a:buClr>
              <a:buSzPct val="80000"/>
              <a:buFont typeface="Wingdings 3" charset="2"/>
              <a:buChar char=""/>
              <a:defRPr kumimoji="1"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lumMod val="75000"/>
                </a:schemeClr>
              </a:buClr>
              <a:buSzPct val="80000"/>
              <a:buFont typeface="Wingdings 3" charset="2"/>
              <a:buChar char=""/>
              <a:defRPr kumimoji="1" sz="900" kern="1200">
                <a:solidFill>
                  <a:schemeClr val="tx1">
                    <a:lumMod val="75000"/>
                    <a:lumOff val="25000"/>
                  </a:schemeClr>
                </a:solidFill>
                <a:latin typeface="+mn-lt"/>
                <a:ea typeface="+mn-ea"/>
                <a:cs typeface="+mn-cs"/>
              </a:defRPr>
            </a:lvl9pPr>
          </a:lstStyle>
          <a:p>
            <a:pPr marL="0" indent="0">
              <a:buFont typeface="Wingdings 3" charset="2"/>
              <a:buNone/>
            </a:pPr>
            <a:r>
              <a:rPr lang="ja-JP" altLang="en-US" dirty="0"/>
              <a:t>　</a:t>
            </a:r>
            <a:endParaRPr lang="ja-JP" altLang="ja-JP" sz="1800" dirty="0"/>
          </a:p>
        </p:txBody>
      </p:sp>
      <p:sp>
        <p:nvSpPr>
          <p:cNvPr id="18" name="角丸四角形 17"/>
          <p:cNvSpPr/>
          <p:nvPr/>
        </p:nvSpPr>
        <p:spPr>
          <a:xfrm>
            <a:off x="450813" y="2082387"/>
            <a:ext cx="1482762" cy="3404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ＭＳ ゴシック" panose="020B0609070205080204" pitchFamily="49" charset="-128"/>
                <a:ea typeface="ＭＳ ゴシック" panose="020B0609070205080204" pitchFamily="49" charset="-128"/>
              </a:rPr>
              <a:t>対象となる世帯</a:t>
            </a:r>
          </a:p>
        </p:txBody>
      </p:sp>
      <p:sp>
        <p:nvSpPr>
          <p:cNvPr id="23" name="正方形/長方形 22"/>
          <p:cNvSpPr/>
          <p:nvPr/>
        </p:nvSpPr>
        <p:spPr>
          <a:xfrm>
            <a:off x="197334" y="5202132"/>
            <a:ext cx="6408253" cy="1384995"/>
          </a:xfrm>
          <a:prstGeom prst="rect">
            <a:avLst/>
          </a:prstGeom>
        </p:spPr>
        <p:txBody>
          <a:bodyPr wrap="square">
            <a:spAutoFit/>
          </a:bodyPr>
          <a:lstStyle/>
          <a:p>
            <a:pPr marL="133350" algn="just">
              <a:spcAft>
                <a:spcPts val="0"/>
              </a:spcAft>
            </a:pP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令和８年４月１日から令和９年３月</a:t>
            </a:r>
            <a:r>
              <a:rPr lang="en-US"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31</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日までに支払った</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次の費用の合計（</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上限</a:t>
            </a:r>
            <a:r>
              <a:rPr lang="en-US"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30</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万円</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a:t>
            </a:r>
            <a:endPar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133350" algn="just">
              <a:spcAft>
                <a:spcPts val="0"/>
              </a:spcAft>
            </a:pPr>
            <a:endPar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133350" algn="just">
              <a:spcAft>
                <a:spcPts val="0"/>
              </a:spcAft>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①住宅</a:t>
            </a:r>
            <a:r>
              <a:rPr lang="ja-JP" altLang="ja-JP" sz="1200" dirty="0">
                <a:latin typeface="ＭＳ ゴシック" panose="020B0609070205080204" pitchFamily="49" charset="-128"/>
                <a:ea typeface="ＭＳ ゴシック" panose="020B0609070205080204" pitchFamily="49" charset="-128"/>
              </a:rPr>
              <a:t>購入費</a:t>
            </a:r>
            <a:endParaRPr lang="en-US" altLang="ja-JP" sz="1200" dirty="0">
              <a:latin typeface="ＭＳ ゴシック" panose="020B0609070205080204" pitchFamily="49" charset="-128"/>
              <a:ea typeface="ＭＳ ゴシック" panose="020B0609070205080204" pitchFamily="49" charset="-128"/>
            </a:endParaRPr>
          </a:p>
          <a:p>
            <a:pPr marL="266700" indent="-133350" algn="just">
              <a:spcAft>
                <a:spcPts val="0"/>
              </a:spcAft>
            </a:pPr>
            <a:r>
              <a:rPr lang="ja-JP" altLang="en-US" sz="1200" dirty="0">
                <a:latin typeface="ＭＳ ゴシック" panose="020B0609070205080204" pitchFamily="49" charset="-128"/>
                <a:ea typeface="ＭＳ ゴシック" panose="020B0609070205080204" pitchFamily="49" charset="-128"/>
              </a:rPr>
              <a:t>②賃貸住宅新規契約時の賃料</a:t>
            </a:r>
            <a:r>
              <a:rPr lang="ja-JP" altLang="ja-JP" sz="1200" dirty="0">
                <a:latin typeface="ＭＳ ゴシック" panose="020B0609070205080204" pitchFamily="49" charset="-128"/>
                <a:ea typeface="ＭＳ ゴシック" panose="020B0609070205080204" pitchFamily="49" charset="-128"/>
              </a:rPr>
              <a:t>、</a:t>
            </a:r>
            <a:r>
              <a:rPr lang="ja-JP" altLang="en-US" sz="1200" dirty="0">
                <a:latin typeface="ＭＳ ゴシック" panose="020B0609070205080204" pitchFamily="49" charset="-128"/>
                <a:ea typeface="ＭＳ ゴシック" panose="020B0609070205080204" pitchFamily="49" charset="-128"/>
              </a:rPr>
              <a:t>敷金、</a:t>
            </a:r>
            <a:r>
              <a:rPr lang="ja-JP" altLang="ja-JP" sz="1200" dirty="0">
                <a:latin typeface="ＭＳ ゴシック" panose="020B0609070205080204" pitchFamily="49" charset="-128"/>
                <a:ea typeface="ＭＳ ゴシック" panose="020B0609070205080204" pitchFamily="49" charset="-128"/>
              </a:rPr>
              <a:t>礼金、共益費及び仲介手数料</a:t>
            </a:r>
            <a:endParaRPr lang="en-US" altLang="ja-JP" sz="1200" dirty="0">
              <a:latin typeface="ＭＳ ゴシック" panose="020B0609070205080204" pitchFamily="49" charset="-128"/>
              <a:ea typeface="ＭＳ ゴシック" panose="020B0609070205080204" pitchFamily="49" charset="-128"/>
            </a:endParaRPr>
          </a:p>
          <a:p>
            <a:pPr marL="266700" indent="-133350" algn="just">
              <a:spcAft>
                <a:spcPts val="0"/>
              </a:spcAft>
            </a:pPr>
            <a:r>
              <a:rPr lang="en-US" altLang="ja-JP" sz="1200" dirty="0">
                <a:latin typeface="ＭＳ ゴシック" panose="020B0609070205080204" pitchFamily="49" charset="-128"/>
                <a:ea typeface="ＭＳ ゴシック" panose="020B0609070205080204" pitchFamily="49" charset="-128"/>
              </a:rPr>
              <a:t>※</a:t>
            </a:r>
            <a:r>
              <a:rPr lang="ja-JP" altLang="en-US" sz="1200" dirty="0">
                <a:latin typeface="ＭＳ ゴシック" panose="020B0609070205080204" pitchFamily="49" charset="-128"/>
                <a:ea typeface="ＭＳ ゴシック" panose="020B0609070205080204" pitchFamily="49" charset="-128"/>
              </a:rPr>
              <a:t>駐車場代、入居前クリーニング代、鍵交換代、火災保険、家財保険、保証料は対象外</a:t>
            </a:r>
            <a:endParaRPr lang="en-US" altLang="ja-JP" sz="1200" dirty="0">
              <a:latin typeface="ＭＳ ゴシック" panose="020B0609070205080204" pitchFamily="49" charset="-128"/>
              <a:ea typeface="ＭＳ ゴシック" panose="020B0609070205080204" pitchFamily="49" charset="-128"/>
            </a:endParaRPr>
          </a:p>
          <a:p>
            <a:pPr marL="266700" indent="-133350" algn="just">
              <a:spcAft>
                <a:spcPts val="0"/>
              </a:spcAft>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③引越費用</a:t>
            </a:r>
            <a:endPar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266700" indent="-133350" algn="just">
              <a:spcAft>
                <a:spcPts val="0"/>
              </a:spcAft>
            </a:pPr>
            <a:r>
              <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同居するための引越費用（引越業者または運送業者へ支払った費用に限る）</a:t>
            </a:r>
            <a:endPar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16" name="正方形/長方形 15"/>
          <p:cNvSpPr/>
          <p:nvPr/>
        </p:nvSpPr>
        <p:spPr>
          <a:xfrm>
            <a:off x="223015" y="2452049"/>
            <a:ext cx="6492109" cy="2123658"/>
          </a:xfrm>
          <a:prstGeom prst="rect">
            <a:avLst/>
          </a:prstGeom>
        </p:spPr>
        <p:txBody>
          <a:bodyPr wrap="square">
            <a:spAutoFit/>
          </a:bodyPr>
          <a:lstStyle/>
          <a:p>
            <a:pPr marL="133350" algn="just">
              <a:spcAft>
                <a:spcPts val="0"/>
              </a:spcAft>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①</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令和８年</a:t>
            </a:r>
            <a:r>
              <a:rPr lang="en-US"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1</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月</a:t>
            </a:r>
            <a:r>
              <a:rPr lang="en-US"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1</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日から令和９年</a:t>
            </a:r>
            <a:r>
              <a:rPr lang="en-US"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3</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月</a:t>
            </a:r>
            <a:r>
              <a:rPr lang="en-US"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31</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日まで</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に婚姻届を提出し受理された夫婦であること</a:t>
            </a:r>
            <a:endPar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133350" algn="just">
              <a:spcAft>
                <a:spcPts val="0"/>
              </a:spcAft>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②</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対象となる住居が</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吉野ヶ里</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町</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内</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に</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あり、住民登録のうえ居住していること</a:t>
            </a:r>
            <a:endPar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133350" algn="just">
              <a:spcAft>
                <a:spcPts val="0"/>
              </a:spcAft>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③</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夫婦共に婚姻日における</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年齢が</a:t>
            </a:r>
            <a:r>
              <a:rPr lang="en-US"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39</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歳以下</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であること</a:t>
            </a:r>
            <a:endPar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133350" algn="just">
              <a:spcAft>
                <a:spcPts val="0"/>
              </a:spcAft>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④</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新婚世帯の</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合計</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所得額が</a:t>
            </a:r>
            <a:r>
              <a:rPr lang="en-US"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500</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万円未満</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であること</a:t>
            </a:r>
            <a:endPar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133350" algn="just">
              <a:spcAft>
                <a:spcPts val="0"/>
              </a:spcAft>
            </a:pPr>
            <a:r>
              <a:rPr lang="ja-JP" altLang="ja-JP" sz="1200" kern="0" dirty="0">
                <a:latin typeface="ＭＳ ゴシック" panose="020B0609070205080204" pitchFamily="49" charset="-128"/>
                <a:ea typeface="ＭＳ ゴシック" panose="020B0609070205080204" pitchFamily="49" charset="-128"/>
                <a:cs typeface="ＭＳ明朝"/>
              </a:rPr>
              <a:t>（※貸与型奨学金の返済を</a:t>
            </a:r>
            <a:r>
              <a:rPr lang="ja-JP" altLang="en-US" sz="1200" kern="0" dirty="0">
                <a:latin typeface="ＭＳ ゴシック" panose="020B0609070205080204" pitchFamily="49" charset="-128"/>
                <a:ea typeface="ＭＳ ゴシック" panose="020B0609070205080204" pitchFamily="49" charset="-128"/>
                <a:cs typeface="ＭＳ明朝"/>
              </a:rPr>
              <a:t>している方は</a:t>
            </a:r>
            <a:r>
              <a:rPr lang="ja-JP" altLang="ja-JP" sz="1200" kern="0" dirty="0">
                <a:latin typeface="ＭＳ ゴシック" panose="020B0609070205080204" pitchFamily="49" charset="-128"/>
                <a:ea typeface="ＭＳ ゴシック" panose="020B0609070205080204" pitchFamily="49" charset="-128"/>
                <a:cs typeface="ＭＳ明朝"/>
              </a:rPr>
              <a:t>、</a:t>
            </a:r>
            <a:r>
              <a:rPr lang="ja-JP" altLang="en-US" sz="1200" kern="0" dirty="0">
                <a:latin typeface="ＭＳ ゴシック" panose="020B0609070205080204" pitchFamily="49" charset="-128"/>
                <a:ea typeface="ＭＳ ゴシック" panose="020B0609070205080204" pitchFamily="49" charset="-128"/>
                <a:cs typeface="ＭＳ明朝"/>
              </a:rPr>
              <a:t>所得額から</a:t>
            </a:r>
            <a:r>
              <a:rPr lang="ja-JP" altLang="ja-JP" sz="1200" kern="0" dirty="0">
                <a:latin typeface="ＭＳ ゴシック" panose="020B0609070205080204" pitchFamily="49" charset="-128"/>
                <a:ea typeface="ＭＳ ゴシック" panose="020B0609070205080204" pitchFamily="49" charset="-128"/>
                <a:cs typeface="ＭＳ明朝"/>
              </a:rPr>
              <a:t>年間返済額を控除</a:t>
            </a:r>
            <a:r>
              <a:rPr lang="ja-JP" altLang="en-US" sz="1200" kern="0" dirty="0">
                <a:latin typeface="ＭＳ ゴシック" panose="020B0609070205080204" pitchFamily="49" charset="-128"/>
                <a:ea typeface="ＭＳ ゴシック" panose="020B0609070205080204" pitchFamily="49" charset="-128"/>
                <a:cs typeface="ＭＳ明朝"/>
              </a:rPr>
              <a:t>します</a:t>
            </a:r>
            <a:r>
              <a:rPr lang="ja-JP" altLang="ja-JP" sz="1200" kern="0" dirty="0">
                <a:latin typeface="ＭＳ ゴシック" panose="020B0609070205080204" pitchFamily="49" charset="-128"/>
                <a:ea typeface="ＭＳ ゴシック" panose="020B0609070205080204" pitchFamily="49" charset="-128"/>
                <a:cs typeface="ＭＳ明朝"/>
              </a:rPr>
              <a:t>）</a:t>
            </a:r>
            <a:endParaRPr lang="en-US" altLang="ja-JP" sz="1200" kern="0" dirty="0">
              <a:latin typeface="ＭＳ ゴシック" panose="020B0609070205080204" pitchFamily="49" charset="-128"/>
              <a:ea typeface="ＭＳ ゴシック" panose="020B0609070205080204" pitchFamily="49" charset="-128"/>
              <a:cs typeface="ＭＳ明朝"/>
            </a:endParaRPr>
          </a:p>
          <a:p>
            <a:pPr marL="133350" algn="just">
              <a:spcAft>
                <a:spcPts val="0"/>
              </a:spcAft>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⑤</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交付申請の日から</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５年以上</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本町に居住する意思</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がある</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こと</a:t>
            </a:r>
            <a:endPar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133350" algn="just">
              <a:spcAft>
                <a:spcPts val="0"/>
              </a:spcAft>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⑥</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購入又は賃貸する物件の所有者と夫婦のいずれかが</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三</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親等以内の親族ではないこと</a:t>
            </a:r>
            <a:endPar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133350" algn="just">
              <a:spcAft>
                <a:spcPts val="0"/>
              </a:spcAft>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⑦</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他</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の</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公的制度による住居費及び引越費用に対する補助を受けていないこと</a:t>
            </a:r>
            <a:endPar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133350" algn="just">
              <a:spcAft>
                <a:spcPts val="0"/>
              </a:spcAft>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⑧</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世帯全員が吉野ヶ里町暴力団排除条例に規定する暴力団員等</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でない</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こと</a:t>
            </a:r>
            <a:endPar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133350" algn="just">
              <a:spcAft>
                <a:spcPts val="0"/>
              </a:spcAft>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⑨</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夫婦のいずれもが過去に吉野ヶ里町結婚新生活支援事業費補助金を受けていないこと</a:t>
            </a:r>
            <a:endPar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133350" algn="just">
              <a:spcAft>
                <a:spcPts val="0"/>
              </a:spcAft>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⑩</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夫婦及び住所を同じくする世帯全員が町税等の滞納がないこと</a:t>
            </a:r>
          </a:p>
        </p:txBody>
      </p:sp>
      <p:grpSp>
        <p:nvGrpSpPr>
          <p:cNvPr id="2" name="グループ化 1"/>
          <p:cNvGrpSpPr/>
          <p:nvPr/>
        </p:nvGrpSpPr>
        <p:grpSpPr>
          <a:xfrm>
            <a:off x="-58916" y="6733861"/>
            <a:ext cx="3448440" cy="3124148"/>
            <a:chOff x="-99718" y="6781852"/>
            <a:chExt cx="3448440" cy="3124148"/>
          </a:xfrm>
        </p:grpSpPr>
        <p:grpSp>
          <p:nvGrpSpPr>
            <p:cNvPr id="13" name="グループ化 12"/>
            <p:cNvGrpSpPr/>
            <p:nvPr/>
          </p:nvGrpSpPr>
          <p:grpSpPr>
            <a:xfrm>
              <a:off x="191275" y="6781852"/>
              <a:ext cx="3008711" cy="3124148"/>
              <a:chOff x="2999490" y="6015637"/>
              <a:chExt cx="3008711" cy="3124148"/>
            </a:xfrm>
          </p:grpSpPr>
          <p:sp>
            <p:nvSpPr>
              <p:cNvPr id="12" name="楕円 11"/>
              <p:cNvSpPr/>
              <p:nvPr/>
            </p:nvSpPr>
            <p:spPr>
              <a:xfrm rot="6850003">
                <a:off x="3240351" y="6145906"/>
                <a:ext cx="2779616" cy="2756084"/>
              </a:xfrm>
              <a:prstGeom prst="ellipse">
                <a:avLst/>
              </a:prstGeom>
              <a:solidFill>
                <a:srgbClr val="EB3D9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200" dirty="0"/>
              </a:p>
            </p:txBody>
          </p:sp>
          <p:sp>
            <p:nvSpPr>
              <p:cNvPr id="11" name="楕円 10"/>
              <p:cNvSpPr/>
              <p:nvPr/>
            </p:nvSpPr>
            <p:spPr>
              <a:xfrm rot="21029760">
                <a:off x="3009324" y="6415059"/>
                <a:ext cx="2846786" cy="2724726"/>
              </a:xfrm>
              <a:prstGeom prst="ellipse">
                <a:avLst/>
              </a:prstGeom>
              <a:solidFill>
                <a:srgbClr val="F8C0E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200" dirty="0"/>
              </a:p>
            </p:txBody>
          </p:sp>
          <p:sp>
            <p:nvSpPr>
              <p:cNvPr id="10" name="楕円 9"/>
              <p:cNvSpPr/>
              <p:nvPr/>
            </p:nvSpPr>
            <p:spPr>
              <a:xfrm rot="19576225">
                <a:off x="2999490" y="6015637"/>
                <a:ext cx="2737822" cy="2817492"/>
              </a:xfrm>
              <a:prstGeom prst="ellipse">
                <a:avLst/>
              </a:prstGeom>
              <a:solidFill>
                <a:schemeClr val="accent3">
                  <a:lumMod val="60000"/>
                  <a:lumOff val="4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200" dirty="0"/>
              </a:p>
            </p:txBody>
          </p:sp>
        </p:grpSp>
        <p:sp>
          <p:nvSpPr>
            <p:cNvPr id="14" name="テキスト ボックス 13"/>
            <p:cNvSpPr txBox="1"/>
            <p:nvPr/>
          </p:nvSpPr>
          <p:spPr>
            <a:xfrm>
              <a:off x="-99718" y="7272981"/>
              <a:ext cx="3448440" cy="1877437"/>
            </a:xfrm>
            <a:prstGeom prst="rect">
              <a:avLst/>
            </a:prstGeom>
            <a:noFill/>
          </p:spPr>
          <p:txBody>
            <a:bodyPr wrap="square" rtlCol="0">
              <a:spAutoFit/>
            </a:bodyPr>
            <a:lstStyle/>
            <a:p>
              <a:pPr algn="ctr"/>
              <a:r>
                <a:rPr kumimoji="1" lang="ja-JP" altLang="en-US" sz="2000" dirty="0"/>
                <a:t>補助金額</a:t>
              </a:r>
              <a:endParaRPr kumimoji="1" lang="en-US" altLang="ja-JP" sz="2000" dirty="0"/>
            </a:p>
            <a:p>
              <a:pPr algn="ctr"/>
              <a:r>
                <a:rPr kumimoji="1" lang="ja-JP" altLang="en-US" sz="2000" dirty="0"/>
                <a:t>１世帯あたり</a:t>
              </a:r>
              <a:endParaRPr kumimoji="1" lang="en-US" altLang="ja-JP" sz="2000" dirty="0"/>
            </a:p>
            <a:p>
              <a:pPr algn="ctr"/>
              <a:r>
                <a:rPr kumimoji="1" lang="ja-JP" altLang="en-US" sz="3600" dirty="0"/>
                <a:t>上限３０万円</a:t>
              </a:r>
              <a:endParaRPr kumimoji="1" lang="en-US" altLang="ja-JP" sz="3600" dirty="0"/>
            </a:p>
            <a:p>
              <a:pPr algn="ctr"/>
              <a:r>
                <a:rPr kumimoji="1" lang="en-US" altLang="ja-JP" dirty="0"/>
                <a:t>※</a:t>
              </a:r>
              <a:r>
                <a:rPr kumimoji="1" lang="ja-JP" altLang="en-US" dirty="0"/>
                <a:t>予算額に達した時点で</a:t>
              </a:r>
              <a:endParaRPr kumimoji="1" lang="en-US" altLang="ja-JP" dirty="0"/>
            </a:p>
            <a:p>
              <a:pPr algn="ctr"/>
              <a:r>
                <a:rPr kumimoji="1" lang="ja-JP" altLang="en-US" dirty="0"/>
                <a:t>受付を終了します</a:t>
              </a:r>
            </a:p>
          </p:txBody>
        </p:sp>
      </p:grpSp>
      <p:sp>
        <p:nvSpPr>
          <p:cNvPr id="22" name="角丸四角形 21"/>
          <p:cNvSpPr/>
          <p:nvPr/>
        </p:nvSpPr>
        <p:spPr>
          <a:xfrm>
            <a:off x="450813" y="4818079"/>
            <a:ext cx="1482762" cy="3577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ＭＳ ゴシック" panose="020B0609070205080204" pitchFamily="49" charset="-128"/>
                <a:ea typeface="ＭＳ ゴシック" panose="020B0609070205080204" pitchFamily="49" charset="-128"/>
              </a:rPr>
              <a:t>対象となる経費</a:t>
            </a:r>
          </a:p>
        </p:txBody>
      </p:sp>
      <p:sp>
        <p:nvSpPr>
          <p:cNvPr id="25" name="角丸四角形 24"/>
          <p:cNvSpPr/>
          <p:nvPr/>
        </p:nvSpPr>
        <p:spPr>
          <a:xfrm>
            <a:off x="3335092" y="7039218"/>
            <a:ext cx="3285515" cy="601903"/>
          </a:xfrm>
          <a:prstGeom prst="roundRect">
            <a:avLst>
              <a:gd name="adj" fmla="val 15147"/>
            </a:avLst>
          </a:prstGeom>
          <a:solidFill>
            <a:srgbClr val="FDEAF5">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角丸四角形 25"/>
          <p:cNvSpPr/>
          <p:nvPr/>
        </p:nvSpPr>
        <p:spPr>
          <a:xfrm>
            <a:off x="3521707" y="6860632"/>
            <a:ext cx="957287" cy="3577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ＭＳ ゴシック" panose="020B0609070205080204" pitchFamily="49" charset="-128"/>
                <a:ea typeface="ＭＳ ゴシック" panose="020B0609070205080204" pitchFamily="49" charset="-128"/>
              </a:rPr>
              <a:t>申請期日</a:t>
            </a:r>
          </a:p>
        </p:txBody>
      </p:sp>
      <p:sp>
        <p:nvSpPr>
          <p:cNvPr id="27" name="正方形/長方形 26"/>
          <p:cNvSpPr/>
          <p:nvPr/>
        </p:nvSpPr>
        <p:spPr>
          <a:xfrm>
            <a:off x="3389524" y="7249741"/>
            <a:ext cx="3216063" cy="276999"/>
          </a:xfrm>
          <a:prstGeom prst="rect">
            <a:avLst/>
          </a:prstGeom>
        </p:spPr>
        <p:txBody>
          <a:bodyPr wrap="square">
            <a:spAutoFit/>
          </a:bodyPr>
          <a:lstStyle/>
          <a:p>
            <a:pPr marL="133350" algn="just">
              <a:spcAft>
                <a:spcPts val="0"/>
              </a:spcAft>
            </a:pPr>
            <a:r>
              <a:rPr lang="ja-JP" altLang="en-US" sz="1200" b="1" kern="100" dirty="0">
                <a:latin typeface="ＭＳ ゴシック" panose="020B0609070205080204" pitchFamily="49" charset="-128"/>
                <a:ea typeface="ＭＳ ゴシック" panose="020B0609070205080204" pitchFamily="49" charset="-128"/>
                <a:cs typeface="Times New Roman" panose="02020603050405020304" pitchFamily="18" charset="0"/>
              </a:rPr>
              <a:t>令和９年３月</a:t>
            </a:r>
            <a:r>
              <a:rPr lang="en-US" altLang="ja-JP" sz="1200" b="1" kern="100" dirty="0">
                <a:latin typeface="ＭＳ ゴシック" panose="020B0609070205080204" pitchFamily="49" charset="-128"/>
                <a:ea typeface="ＭＳ ゴシック" panose="020B0609070205080204" pitchFamily="49" charset="-128"/>
                <a:cs typeface="Times New Roman" panose="02020603050405020304" pitchFamily="18" charset="0"/>
              </a:rPr>
              <a:t>31</a:t>
            </a:r>
            <a:r>
              <a:rPr lang="ja-JP" altLang="en-US" sz="1200" b="1" kern="100" dirty="0">
                <a:latin typeface="ＭＳ ゴシック" panose="020B0609070205080204" pitchFamily="49" charset="-128"/>
                <a:ea typeface="ＭＳ ゴシック" panose="020B0609070205080204" pitchFamily="49" charset="-128"/>
                <a:cs typeface="Times New Roman" panose="02020603050405020304" pitchFamily="18" charset="0"/>
              </a:rPr>
              <a:t>日まで</a:t>
            </a:r>
            <a:endParaRPr lang="en-US" altLang="ja-JP" sz="1200" b="1"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29" name="角丸四角形 28"/>
          <p:cNvSpPr/>
          <p:nvPr/>
        </p:nvSpPr>
        <p:spPr>
          <a:xfrm>
            <a:off x="3335092" y="8086967"/>
            <a:ext cx="3285515" cy="1059270"/>
          </a:xfrm>
          <a:prstGeom prst="roundRect">
            <a:avLst>
              <a:gd name="adj" fmla="val 8330"/>
            </a:avLst>
          </a:prstGeom>
          <a:solidFill>
            <a:srgbClr val="FDEAF5">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角丸四角形 27"/>
          <p:cNvSpPr/>
          <p:nvPr/>
        </p:nvSpPr>
        <p:spPr>
          <a:xfrm>
            <a:off x="3521707" y="7928991"/>
            <a:ext cx="1668752" cy="3577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ＭＳ ゴシック" panose="020B0609070205080204" pitchFamily="49" charset="-128"/>
                <a:ea typeface="ＭＳ ゴシック" panose="020B0609070205080204" pitchFamily="49" charset="-128"/>
              </a:rPr>
              <a:t>申請・お問い合せ</a:t>
            </a:r>
          </a:p>
        </p:txBody>
      </p:sp>
      <p:sp>
        <p:nvSpPr>
          <p:cNvPr id="31" name="正方形/長方形 30"/>
          <p:cNvSpPr/>
          <p:nvPr/>
        </p:nvSpPr>
        <p:spPr>
          <a:xfrm>
            <a:off x="3419232" y="8338567"/>
            <a:ext cx="3231083" cy="646331"/>
          </a:xfrm>
          <a:prstGeom prst="rect">
            <a:avLst/>
          </a:prstGeom>
        </p:spPr>
        <p:txBody>
          <a:bodyPr wrap="square">
            <a:spAutoFit/>
          </a:bodyPr>
          <a:lstStyle/>
          <a:p>
            <a:pPr marL="133350" algn="just">
              <a:spcAft>
                <a:spcPts val="0"/>
              </a:spcAft>
            </a:pPr>
            <a:r>
              <a:rPr lang="ja-JP" altLang="en-US" sz="1200" b="1" kern="100" dirty="0">
                <a:latin typeface="ＭＳ ゴシック" panose="020B0609070205080204" pitchFamily="49" charset="-128"/>
                <a:ea typeface="ＭＳ ゴシック" panose="020B0609070205080204" pitchFamily="49" charset="-128"/>
                <a:cs typeface="Times New Roman" panose="02020603050405020304" pitchFamily="18" charset="0"/>
              </a:rPr>
              <a:t>吉野ヶ里町</a:t>
            </a:r>
            <a:endParaRPr lang="en-US" altLang="ja-JP" sz="1200" b="1"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133350" algn="just">
              <a:spcAft>
                <a:spcPts val="0"/>
              </a:spcAft>
            </a:pPr>
            <a:r>
              <a:rPr lang="ja-JP" altLang="en-US" sz="1200" b="1" kern="100" dirty="0">
                <a:latin typeface="ＭＳ ゴシック" panose="020B0609070205080204" pitchFamily="49" charset="-128"/>
                <a:ea typeface="ＭＳ ゴシック" panose="020B0609070205080204" pitchFamily="49" charset="-128"/>
                <a:cs typeface="Times New Roman" panose="02020603050405020304" pitchFamily="18" charset="0"/>
              </a:rPr>
              <a:t>こども・保健課　子育て支援係</a:t>
            </a:r>
            <a:endParaRPr lang="en-US" altLang="ja-JP" sz="1200" b="1"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133350" algn="just">
              <a:spcAft>
                <a:spcPts val="0"/>
              </a:spcAft>
            </a:pPr>
            <a:r>
              <a:rPr lang="ja-JP" altLang="en-US" sz="1200" b="1" kern="100" dirty="0">
                <a:latin typeface="ＭＳ ゴシック" panose="020B0609070205080204" pitchFamily="49" charset="-128"/>
                <a:ea typeface="ＭＳ ゴシック" panose="020B0609070205080204" pitchFamily="49" charset="-128"/>
                <a:cs typeface="Times New Roman" panose="02020603050405020304" pitchFamily="18" charset="0"/>
              </a:rPr>
              <a:t>電話：０９５２－５１－１６１８</a:t>
            </a:r>
            <a:endParaRPr lang="en-US" altLang="ja-JP" sz="1200" b="1"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3" name="メモ 2"/>
          <p:cNvSpPr/>
          <p:nvPr/>
        </p:nvSpPr>
        <p:spPr>
          <a:xfrm>
            <a:off x="3335091" y="9302196"/>
            <a:ext cx="3380033" cy="333375"/>
          </a:xfrm>
          <a:prstGeom prst="foldedCorner">
            <a:avLst>
              <a:gd name="adj" fmla="val 50000"/>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正方形/長方形 32"/>
          <p:cNvSpPr/>
          <p:nvPr/>
        </p:nvSpPr>
        <p:spPr>
          <a:xfrm>
            <a:off x="3426074" y="9315084"/>
            <a:ext cx="3795548" cy="276999"/>
          </a:xfrm>
          <a:prstGeom prst="rect">
            <a:avLst/>
          </a:prstGeom>
        </p:spPr>
        <p:txBody>
          <a:bodyPr wrap="square">
            <a:spAutoFit/>
          </a:bodyPr>
          <a:lstStyle/>
          <a:p>
            <a:pPr marL="133350" algn="just">
              <a:spcAft>
                <a:spcPts val="0"/>
              </a:spcAft>
            </a:pPr>
            <a:r>
              <a:rPr lang="ja-JP" altLang="en-US" sz="1200" b="1" kern="100" dirty="0">
                <a:solidFill>
                  <a:srgbClr val="FF0000"/>
                </a:solidFill>
                <a:latin typeface="ＭＳ ゴシック" panose="020B0609070205080204" pitchFamily="49" charset="-128"/>
                <a:ea typeface="ＭＳ ゴシック" panose="020B0609070205080204" pitchFamily="49" charset="-128"/>
                <a:cs typeface="Times New Roman" panose="02020603050405020304" pitchFamily="18" charset="0"/>
              </a:rPr>
              <a:t>裏面：必要書類、交付までの流れ</a:t>
            </a:r>
            <a:endParaRPr lang="en-US" altLang="ja-JP" sz="1200" b="1" kern="100" dirty="0">
              <a:solidFill>
                <a:srgbClr val="FF0000"/>
              </a:solidFill>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Tree>
    <p:extLst>
      <p:ext uri="{BB962C8B-B14F-4D97-AF65-F5344CB8AC3E}">
        <p14:creationId xmlns:p14="http://schemas.microsoft.com/office/powerpoint/2010/main" val="1784828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p:cNvSpPr txBox="1"/>
          <p:nvPr/>
        </p:nvSpPr>
        <p:spPr>
          <a:xfrm>
            <a:off x="-133349" y="-146298"/>
            <a:ext cx="6991349" cy="10064294"/>
          </a:xfrm>
          <a:prstGeom prst="rect">
            <a:avLst/>
          </a:prstGeom>
          <a:solidFill>
            <a:schemeClr val="bg1"/>
          </a:solidFill>
        </p:spPr>
        <p:txBody>
          <a:bodyPr wrap="square" rtlCol="0">
            <a:spAutoFit/>
          </a:bodyPr>
          <a:lstStyle/>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p:txBody>
      </p:sp>
      <p:sp>
        <p:nvSpPr>
          <p:cNvPr id="10" name="角丸四角形 9"/>
          <p:cNvSpPr/>
          <p:nvPr/>
        </p:nvSpPr>
        <p:spPr>
          <a:xfrm>
            <a:off x="241976" y="410805"/>
            <a:ext cx="6470765" cy="4728688"/>
          </a:xfrm>
          <a:prstGeom prst="roundRect">
            <a:avLst>
              <a:gd name="adj" fmla="val 5653"/>
            </a:avLst>
          </a:prstGeom>
          <a:solidFill>
            <a:srgbClr val="FDEAF5">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 8"/>
          <p:cNvSpPr/>
          <p:nvPr/>
        </p:nvSpPr>
        <p:spPr>
          <a:xfrm>
            <a:off x="536537" y="240584"/>
            <a:ext cx="1892337" cy="3404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ＭＳ ゴシック" panose="020B0609070205080204" pitchFamily="49" charset="-128"/>
                <a:ea typeface="ＭＳ ゴシック" panose="020B0609070205080204" pitchFamily="49" charset="-128"/>
              </a:rPr>
              <a:t>手続きに必要なもの</a:t>
            </a:r>
          </a:p>
        </p:txBody>
      </p:sp>
      <p:sp>
        <p:nvSpPr>
          <p:cNvPr id="6" name="テキスト ボックス 5"/>
          <p:cNvSpPr txBox="1"/>
          <p:nvPr/>
        </p:nvSpPr>
        <p:spPr>
          <a:xfrm>
            <a:off x="193614" y="799843"/>
            <a:ext cx="6567486" cy="4339650"/>
          </a:xfrm>
          <a:prstGeom prst="rect">
            <a:avLst/>
          </a:prstGeom>
          <a:noFill/>
          <a:ln>
            <a:noFill/>
          </a:ln>
        </p:spPr>
        <p:txBody>
          <a:bodyPr wrap="square" rtlCol="0">
            <a:spAutoFit/>
          </a:bodyPr>
          <a:lstStyle/>
          <a:p>
            <a:r>
              <a:rPr kumimoji="1" lang="ja-JP" altLang="en-US" sz="1200" dirty="0">
                <a:latin typeface="ＭＳ ゴシック" panose="020B0609070205080204" pitchFamily="49" charset="-128"/>
                <a:ea typeface="ＭＳ ゴシック" panose="020B0609070205080204" pitchFamily="49" charset="-128"/>
              </a:rPr>
              <a:t>　</a:t>
            </a:r>
            <a:r>
              <a:rPr kumimoji="1" lang="ja-JP" altLang="en-US" sz="1200" b="1" dirty="0">
                <a:latin typeface="ＭＳ ゴシック" panose="020B0609070205080204" pitchFamily="49" charset="-128"/>
                <a:ea typeface="ＭＳ ゴシック" panose="020B0609070205080204" pitchFamily="49" charset="-128"/>
              </a:rPr>
              <a:t>●必須書類</a:t>
            </a:r>
            <a:endParaRPr kumimoji="1" lang="en-US" altLang="ja-JP" sz="1200" b="1"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　　□　吉野ヶ里町結婚新生活支援事業補助金交付申請書（様式第１号）</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　　□　婚姻後の戸籍謄本または婚姻届受理証明書</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　　□　世帯全員の住民票の写し</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　　□　夫婦の最新の所得証明書</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　　□　世帯全員の税に関する滞納のない証明書</a:t>
            </a:r>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　</a:t>
            </a:r>
            <a:r>
              <a:rPr kumimoji="1" lang="ja-JP" altLang="en-US" sz="1200" b="1" dirty="0">
                <a:latin typeface="ＭＳ ゴシック" panose="020B0609070205080204" pitchFamily="49" charset="-128"/>
                <a:ea typeface="ＭＳ ゴシック" panose="020B0609070205080204" pitchFamily="49" charset="-128"/>
              </a:rPr>
              <a:t>●住宅を購入した場合</a:t>
            </a:r>
            <a:endParaRPr kumimoji="1" lang="en-US" altLang="ja-JP" sz="1200" b="1"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　　□　住宅の工事請負契約書または売買契約書の写し</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　　□　住宅取得費の領収書または支払金額が確認できる書類の写し</a:t>
            </a:r>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　</a:t>
            </a:r>
            <a:r>
              <a:rPr kumimoji="1" lang="ja-JP" altLang="en-US" sz="1200" b="1" dirty="0">
                <a:latin typeface="ＭＳ ゴシック" panose="020B0609070205080204" pitchFamily="49" charset="-128"/>
                <a:ea typeface="ＭＳ ゴシック" panose="020B0609070205080204" pitchFamily="49" charset="-128"/>
              </a:rPr>
              <a:t>●住宅を借りた場合</a:t>
            </a:r>
            <a:endParaRPr kumimoji="1" lang="en-US" altLang="ja-JP" sz="1200" b="1"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　　□　住宅の賃貸借契約書の写し</a:t>
            </a:r>
            <a:endParaRPr kumimoji="1" lang="en-US" altLang="ja-JP" sz="1200" dirty="0">
              <a:latin typeface="ＭＳ ゴシック" panose="020B0609070205080204" pitchFamily="49" charset="-128"/>
              <a:ea typeface="ＭＳ ゴシック" panose="020B0609070205080204" pitchFamily="49" charset="-128"/>
            </a:endParaRPr>
          </a:p>
          <a:p>
            <a:pPr marL="628650" indent="-628650"/>
            <a:r>
              <a:rPr kumimoji="1" lang="ja-JP" altLang="en-US" sz="1200" dirty="0">
                <a:latin typeface="ＭＳ ゴシック" panose="020B0609070205080204" pitchFamily="49" charset="-128"/>
                <a:ea typeface="ＭＳ ゴシック" panose="020B0609070205080204" pitchFamily="49" charset="-128"/>
              </a:rPr>
              <a:t>　　□　</a:t>
            </a:r>
            <a:r>
              <a:rPr lang="ja-JP" altLang="en-US" sz="1200" dirty="0">
                <a:latin typeface="ＭＳ ゴシック" panose="020B0609070205080204" pitchFamily="49" charset="-128"/>
                <a:ea typeface="ＭＳ ゴシック" panose="020B0609070205080204" pitchFamily="49" charset="-128"/>
              </a:rPr>
              <a:t>契約時の</a:t>
            </a:r>
            <a:r>
              <a:rPr lang="ja-JP" altLang="ja-JP" sz="1200" dirty="0">
                <a:latin typeface="ＭＳ ゴシック" panose="020B0609070205080204" pitchFamily="49" charset="-128"/>
                <a:ea typeface="ＭＳ ゴシック" panose="020B0609070205080204" pitchFamily="49" charset="-128"/>
              </a:rPr>
              <a:t>前家賃、日割家賃、</a:t>
            </a:r>
            <a:r>
              <a:rPr lang="ja-JP" altLang="en-US" sz="1200" dirty="0">
                <a:latin typeface="ＭＳ ゴシック" panose="020B0609070205080204" pitchFamily="49" charset="-128"/>
                <a:ea typeface="ＭＳ ゴシック" panose="020B0609070205080204" pitchFamily="49" charset="-128"/>
              </a:rPr>
              <a:t>敷金、</a:t>
            </a:r>
            <a:r>
              <a:rPr lang="ja-JP" altLang="ja-JP" sz="1200" dirty="0">
                <a:latin typeface="ＭＳ ゴシック" panose="020B0609070205080204" pitchFamily="49" charset="-128"/>
                <a:ea typeface="ＭＳ ゴシック" panose="020B0609070205080204" pitchFamily="49" charset="-128"/>
              </a:rPr>
              <a:t>礼金、共益費及び仲介手数料</a:t>
            </a:r>
            <a:r>
              <a:rPr lang="ja-JP" altLang="en-US" sz="1200" dirty="0">
                <a:latin typeface="ＭＳ ゴシック" panose="020B0609070205080204" pitchFamily="49" charset="-128"/>
                <a:ea typeface="ＭＳ ゴシック" panose="020B0609070205080204" pitchFamily="49" charset="-128"/>
              </a:rPr>
              <a:t>等の領収書または支払金額が確認できる書類の写し</a:t>
            </a:r>
            <a:endParaRPr lang="en-US" altLang="ja-JP" sz="1200" dirty="0">
              <a:latin typeface="ＭＳ ゴシック" panose="020B0609070205080204" pitchFamily="49" charset="-128"/>
              <a:ea typeface="ＭＳ ゴシック" panose="020B0609070205080204" pitchFamily="49" charset="-128"/>
            </a:endParaRPr>
          </a:p>
          <a:p>
            <a:pPr marL="628650" indent="-628650"/>
            <a:r>
              <a:rPr lang="ja-JP" altLang="en-US" sz="1200" dirty="0">
                <a:latin typeface="ＭＳ ゴシック" panose="020B0609070205080204" pitchFamily="49" charset="-128"/>
                <a:ea typeface="ＭＳ ゴシック" panose="020B0609070205080204" pitchFamily="49" charset="-128"/>
              </a:rPr>
              <a:t>　　□　就労している人全員の住宅手当支給証明書（様式第２号）</a:t>
            </a:r>
            <a:endParaRPr lang="en-US" altLang="ja-JP" sz="1200" dirty="0">
              <a:latin typeface="ＭＳ ゴシック" panose="020B0609070205080204" pitchFamily="49" charset="-128"/>
              <a:ea typeface="ＭＳ ゴシック" panose="020B0609070205080204" pitchFamily="49" charset="-128"/>
            </a:endParaRPr>
          </a:p>
          <a:p>
            <a:pPr marL="628650" indent="-628650"/>
            <a:endParaRPr lang="en-US" altLang="ja-JP" sz="1200" dirty="0">
              <a:latin typeface="ＭＳ ゴシック" panose="020B0609070205080204" pitchFamily="49" charset="-128"/>
              <a:ea typeface="ＭＳ ゴシック" panose="020B0609070205080204" pitchFamily="49" charset="-128"/>
            </a:endParaRPr>
          </a:p>
          <a:p>
            <a:pPr marL="628650" indent="-628650"/>
            <a:r>
              <a:rPr lang="ja-JP" altLang="en-US" sz="1200" dirty="0">
                <a:latin typeface="ＭＳ ゴシック" panose="020B0609070205080204" pitchFamily="49" charset="-128"/>
                <a:ea typeface="ＭＳ ゴシック" panose="020B0609070205080204" pitchFamily="49" charset="-128"/>
              </a:rPr>
              <a:t>　</a:t>
            </a:r>
            <a:r>
              <a:rPr lang="ja-JP" altLang="en-US" sz="1200" b="1" dirty="0">
                <a:latin typeface="ＭＳ ゴシック" panose="020B0609070205080204" pitchFamily="49" charset="-128"/>
                <a:ea typeface="ＭＳ ゴシック" panose="020B0609070205080204" pitchFamily="49" charset="-128"/>
              </a:rPr>
              <a:t>●引越しをした場合</a:t>
            </a:r>
            <a:endParaRPr lang="en-US" altLang="ja-JP" sz="1200" b="1" dirty="0">
              <a:latin typeface="ＭＳ ゴシック" panose="020B0609070205080204" pitchFamily="49" charset="-128"/>
              <a:ea typeface="ＭＳ ゴシック" panose="020B0609070205080204" pitchFamily="49" charset="-128"/>
            </a:endParaRPr>
          </a:p>
          <a:p>
            <a:pPr marL="628650" indent="-628650"/>
            <a:r>
              <a:rPr lang="ja-JP" altLang="en-US" sz="1200" dirty="0">
                <a:latin typeface="ＭＳ ゴシック" panose="020B0609070205080204" pitchFamily="49" charset="-128"/>
                <a:ea typeface="ＭＳ ゴシック" panose="020B0609070205080204" pitchFamily="49" charset="-128"/>
              </a:rPr>
              <a:t>　　□　引越しに係る領収書の写し（引越業者または運送業者に支払った費用に限る）</a:t>
            </a:r>
            <a:endParaRPr lang="en-US" altLang="ja-JP" sz="1200" dirty="0">
              <a:latin typeface="ＭＳ ゴシック" panose="020B0609070205080204" pitchFamily="49" charset="-128"/>
              <a:ea typeface="ＭＳ ゴシック" panose="020B0609070205080204" pitchFamily="49" charset="-128"/>
            </a:endParaRPr>
          </a:p>
          <a:p>
            <a:pPr marL="628650" indent="-628650"/>
            <a:r>
              <a:rPr lang="ja-JP" altLang="en-US" sz="1200" dirty="0">
                <a:latin typeface="ＭＳ ゴシック" panose="020B0609070205080204" pitchFamily="49" charset="-128"/>
                <a:ea typeface="ＭＳ ゴシック" panose="020B0609070205080204" pitchFamily="49" charset="-128"/>
              </a:rPr>
              <a:t>　</a:t>
            </a:r>
            <a:endParaRPr lang="en-US" altLang="ja-JP" sz="1200" dirty="0">
              <a:latin typeface="ＭＳ ゴシック" panose="020B0609070205080204" pitchFamily="49" charset="-128"/>
              <a:ea typeface="ＭＳ ゴシック" panose="020B0609070205080204" pitchFamily="49" charset="-128"/>
            </a:endParaRPr>
          </a:p>
          <a:p>
            <a:pPr marL="628650" indent="-628650"/>
            <a:r>
              <a:rPr lang="ja-JP" altLang="en-US" sz="1200" dirty="0">
                <a:latin typeface="ＭＳ ゴシック" panose="020B0609070205080204" pitchFamily="49" charset="-128"/>
                <a:ea typeface="ＭＳ ゴシック" panose="020B0609070205080204" pitchFamily="49" charset="-128"/>
              </a:rPr>
              <a:t>　</a:t>
            </a:r>
            <a:r>
              <a:rPr lang="ja-JP" altLang="en-US" sz="1200" b="1" dirty="0">
                <a:latin typeface="ＭＳ ゴシック" panose="020B0609070205080204" pitchFamily="49" charset="-128"/>
                <a:ea typeface="ＭＳ ゴシック" panose="020B0609070205080204" pitchFamily="49" charset="-128"/>
              </a:rPr>
              <a:t>●貸与型奨学金を返済している場合</a:t>
            </a:r>
            <a:endParaRPr lang="en-US" altLang="ja-JP" sz="1200" b="1" dirty="0">
              <a:latin typeface="ＭＳ ゴシック" panose="020B0609070205080204" pitchFamily="49" charset="-128"/>
              <a:ea typeface="ＭＳ ゴシック" panose="020B0609070205080204" pitchFamily="49" charset="-128"/>
            </a:endParaRPr>
          </a:p>
          <a:p>
            <a:pPr marL="628650" indent="-628650"/>
            <a:r>
              <a:rPr lang="ja-JP" altLang="en-US" sz="1200" dirty="0">
                <a:latin typeface="ＭＳ ゴシック" panose="020B0609070205080204" pitchFamily="49" charset="-128"/>
                <a:ea typeface="ＭＳ ゴシック" panose="020B0609070205080204" pitchFamily="49" charset="-128"/>
              </a:rPr>
              <a:t>　　□　貸与型奨学金の返済額がわかる書類（所得証明書で証明された年に返済した額）</a:t>
            </a:r>
            <a:endParaRPr lang="en-US" altLang="ja-JP" sz="1200" dirty="0">
              <a:latin typeface="ＭＳ ゴシック" panose="020B0609070205080204" pitchFamily="49" charset="-128"/>
              <a:ea typeface="ＭＳ ゴシック" panose="020B0609070205080204" pitchFamily="49" charset="-128"/>
            </a:endParaRPr>
          </a:p>
          <a:p>
            <a:pPr marL="628650" indent="-628650"/>
            <a:r>
              <a:rPr lang="ja-JP" altLang="en-US" sz="1200" dirty="0">
                <a:latin typeface="ＭＳ ゴシック" panose="020B0609070205080204" pitchFamily="49" charset="-128"/>
                <a:ea typeface="ＭＳ ゴシック" panose="020B0609070205080204" pitchFamily="49" charset="-128"/>
              </a:rPr>
              <a:t>　</a:t>
            </a:r>
            <a:endParaRPr lang="en-US" altLang="ja-JP" sz="1200" dirty="0">
              <a:latin typeface="ＭＳ ゴシック" panose="020B0609070205080204" pitchFamily="49" charset="-128"/>
              <a:ea typeface="ＭＳ ゴシック" panose="020B0609070205080204" pitchFamily="49" charset="-128"/>
            </a:endParaRPr>
          </a:p>
        </p:txBody>
      </p:sp>
      <p:sp>
        <p:nvSpPr>
          <p:cNvPr id="12" name="角丸四角形 11"/>
          <p:cNvSpPr/>
          <p:nvPr/>
        </p:nvSpPr>
        <p:spPr>
          <a:xfrm>
            <a:off x="241975" y="5500960"/>
            <a:ext cx="6470765" cy="4206566"/>
          </a:xfrm>
          <a:prstGeom prst="roundRect">
            <a:avLst>
              <a:gd name="adj" fmla="val 5653"/>
            </a:avLst>
          </a:prstGeom>
          <a:solidFill>
            <a:srgbClr val="FDEAF5">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角丸四角形 10"/>
          <p:cNvSpPr/>
          <p:nvPr/>
        </p:nvSpPr>
        <p:spPr>
          <a:xfrm>
            <a:off x="536537" y="5330739"/>
            <a:ext cx="1892337" cy="3404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ＭＳ ゴシック" panose="020B0609070205080204" pitchFamily="49" charset="-128"/>
                <a:ea typeface="ＭＳ ゴシック" panose="020B0609070205080204" pitchFamily="49" charset="-128"/>
              </a:rPr>
              <a:t>補助までの流れ</a:t>
            </a:r>
          </a:p>
        </p:txBody>
      </p:sp>
      <p:sp>
        <p:nvSpPr>
          <p:cNvPr id="16" name="角丸四角形 15"/>
          <p:cNvSpPr/>
          <p:nvPr/>
        </p:nvSpPr>
        <p:spPr>
          <a:xfrm>
            <a:off x="536538" y="5788129"/>
            <a:ext cx="3425862" cy="438150"/>
          </a:xfrm>
          <a:prstGeom prst="roundRect">
            <a:avLst/>
          </a:prstGeom>
          <a:solidFill>
            <a:schemeClr val="accent4">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100" dirty="0"/>
              <a:t>婚　　　姻（令８年</a:t>
            </a:r>
            <a:r>
              <a:rPr kumimoji="1" lang="en-US" altLang="ja-JP" sz="1100" dirty="0"/>
              <a:t>1</a:t>
            </a:r>
            <a:r>
              <a:rPr kumimoji="1" lang="ja-JP" altLang="en-US" sz="1100" dirty="0"/>
              <a:t>月</a:t>
            </a:r>
            <a:r>
              <a:rPr kumimoji="1" lang="en-US" altLang="ja-JP" sz="1100" dirty="0"/>
              <a:t>1</a:t>
            </a:r>
            <a:r>
              <a:rPr kumimoji="1" lang="ja-JP" altLang="en-US" sz="1100" dirty="0"/>
              <a:t>日～令和９年</a:t>
            </a:r>
            <a:r>
              <a:rPr kumimoji="1" lang="en-US" altLang="ja-JP" sz="1100" dirty="0"/>
              <a:t>3</a:t>
            </a:r>
            <a:r>
              <a:rPr kumimoji="1" lang="ja-JP" altLang="en-US" sz="1100" dirty="0"/>
              <a:t>月</a:t>
            </a:r>
            <a:r>
              <a:rPr kumimoji="1" lang="en-US" altLang="ja-JP" sz="1100" dirty="0"/>
              <a:t>31</a:t>
            </a:r>
            <a:r>
              <a:rPr kumimoji="1" lang="ja-JP" altLang="en-US" sz="1100" dirty="0"/>
              <a:t>日）</a:t>
            </a:r>
            <a:endParaRPr kumimoji="1" lang="en-US" altLang="ja-JP" sz="1100" dirty="0"/>
          </a:p>
          <a:p>
            <a:pPr algn="ctr"/>
            <a:r>
              <a:rPr kumimoji="1" lang="ja-JP" altLang="en-US" sz="1100" dirty="0"/>
              <a:t>経費支払い（令和８年</a:t>
            </a:r>
            <a:r>
              <a:rPr kumimoji="1" lang="en-US" altLang="ja-JP" sz="1100" dirty="0"/>
              <a:t>4</a:t>
            </a:r>
            <a:r>
              <a:rPr kumimoji="1" lang="ja-JP" altLang="en-US" sz="1100" dirty="0"/>
              <a:t>月</a:t>
            </a:r>
            <a:r>
              <a:rPr kumimoji="1" lang="en-US" altLang="ja-JP" sz="1100" dirty="0"/>
              <a:t>1</a:t>
            </a:r>
            <a:r>
              <a:rPr kumimoji="1" lang="ja-JP" altLang="en-US" sz="1100" dirty="0"/>
              <a:t>日～令和９年</a:t>
            </a:r>
            <a:r>
              <a:rPr kumimoji="1" lang="en-US" altLang="ja-JP" sz="1100" dirty="0"/>
              <a:t>3</a:t>
            </a:r>
            <a:r>
              <a:rPr kumimoji="1" lang="ja-JP" altLang="en-US" sz="1100" dirty="0"/>
              <a:t>月</a:t>
            </a:r>
            <a:r>
              <a:rPr kumimoji="1" lang="en-US" altLang="ja-JP" sz="1100" dirty="0"/>
              <a:t>31</a:t>
            </a:r>
            <a:r>
              <a:rPr kumimoji="1" lang="ja-JP" altLang="en-US" sz="1100" dirty="0"/>
              <a:t>日）</a:t>
            </a:r>
            <a:endParaRPr kumimoji="1" lang="en-US" altLang="ja-JP" sz="1100" dirty="0"/>
          </a:p>
        </p:txBody>
      </p:sp>
      <p:sp>
        <p:nvSpPr>
          <p:cNvPr id="17" name="角丸四角形 16"/>
          <p:cNvSpPr/>
          <p:nvPr/>
        </p:nvSpPr>
        <p:spPr>
          <a:xfrm>
            <a:off x="536534" y="6670033"/>
            <a:ext cx="3425866" cy="438150"/>
          </a:xfrm>
          <a:prstGeom prst="roundRect">
            <a:avLst/>
          </a:prstGeom>
          <a:solidFill>
            <a:schemeClr val="accent4">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100" dirty="0"/>
              <a:t>補助金の申請</a:t>
            </a:r>
            <a:endParaRPr kumimoji="1" lang="en-US" altLang="ja-JP" sz="1100" dirty="0"/>
          </a:p>
          <a:p>
            <a:pPr algn="ctr"/>
            <a:r>
              <a:rPr kumimoji="1" lang="ja-JP" altLang="en-US" sz="1100" dirty="0"/>
              <a:t>（令和９年</a:t>
            </a:r>
            <a:r>
              <a:rPr kumimoji="1" lang="en-US" altLang="ja-JP" sz="1100" dirty="0"/>
              <a:t>3</a:t>
            </a:r>
            <a:r>
              <a:rPr kumimoji="1" lang="ja-JP" altLang="en-US" sz="1100" dirty="0"/>
              <a:t>月</a:t>
            </a:r>
            <a:r>
              <a:rPr kumimoji="1" lang="en-US" altLang="ja-JP" sz="1100" dirty="0"/>
              <a:t>31</a:t>
            </a:r>
            <a:r>
              <a:rPr kumimoji="1" lang="ja-JP" altLang="en-US" sz="1100" dirty="0"/>
              <a:t>日まで）</a:t>
            </a:r>
          </a:p>
        </p:txBody>
      </p:sp>
      <p:sp>
        <p:nvSpPr>
          <p:cNvPr id="18" name="角丸四角形 17"/>
          <p:cNvSpPr/>
          <p:nvPr/>
        </p:nvSpPr>
        <p:spPr>
          <a:xfrm>
            <a:off x="536534" y="7512972"/>
            <a:ext cx="3425866" cy="438150"/>
          </a:xfrm>
          <a:prstGeom prst="roundRect">
            <a:avLst/>
          </a:prstGeom>
          <a:ln>
            <a:solidFill>
              <a:srgbClr val="F496CB"/>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1100" dirty="0"/>
              <a:t>書類受理・審査後　交付決定</a:t>
            </a:r>
          </a:p>
        </p:txBody>
      </p:sp>
      <p:sp>
        <p:nvSpPr>
          <p:cNvPr id="19" name="角丸四角形 18"/>
          <p:cNvSpPr/>
          <p:nvPr/>
        </p:nvSpPr>
        <p:spPr>
          <a:xfrm>
            <a:off x="536534" y="8321746"/>
            <a:ext cx="3425866" cy="438150"/>
          </a:xfrm>
          <a:prstGeom prst="roundRect">
            <a:avLst/>
          </a:prstGeom>
          <a:solidFill>
            <a:schemeClr val="accent4">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100" dirty="0"/>
              <a:t>補助金の請求</a:t>
            </a:r>
          </a:p>
        </p:txBody>
      </p:sp>
      <p:sp>
        <p:nvSpPr>
          <p:cNvPr id="20" name="角丸四角形 19"/>
          <p:cNvSpPr/>
          <p:nvPr/>
        </p:nvSpPr>
        <p:spPr>
          <a:xfrm>
            <a:off x="536537" y="9167261"/>
            <a:ext cx="3425863" cy="438150"/>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100" dirty="0"/>
              <a:t>補助金の交付（口座振込）</a:t>
            </a:r>
          </a:p>
        </p:txBody>
      </p:sp>
      <p:sp>
        <p:nvSpPr>
          <p:cNvPr id="21" name="下矢印 20"/>
          <p:cNvSpPr/>
          <p:nvPr/>
        </p:nvSpPr>
        <p:spPr>
          <a:xfrm>
            <a:off x="2078800" y="6317929"/>
            <a:ext cx="341333" cy="2698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4" name="グループ化 53"/>
          <p:cNvGrpSpPr/>
          <p:nvPr/>
        </p:nvGrpSpPr>
        <p:grpSpPr>
          <a:xfrm>
            <a:off x="4039864" y="6921071"/>
            <a:ext cx="2467290" cy="837798"/>
            <a:chOff x="3950138" y="6894497"/>
            <a:chExt cx="2467290" cy="837798"/>
          </a:xfrm>
        </p:grpSpPr>
        <p:cxnSp>
          <p:nvCxnSpPr>
            <p:cNvPr id="33" name="直線矢印コネクタ 32"/>
            <p:cNvCxnSpPr/>
            <p:nvPr/>
          </p:nvCxnSpPr>
          <p:spPr>
            <a:xfrm flipH="1">
              <a:off x="3950138" y="6894497"/>
              <a:ext cx="748901"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4699039" y="6921698"/>
              <a:ext cx="0" cy="806873"/>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flipH="1">
              <a:off x="3978692" y="7728571"/>
              <a:ext cx="720347" cy="372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2" name="テキスト ボックス 51"/>
            <p:cNvSpPr txBox="1"/>
            <p:nvPr/>
          </p:nvSpPr>
          <p:spPr>
            <a:xfrm>
              <a:off x="4389497" y="6980549"/>
              <a:ext cx="2027931" cy="577081"/>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en-US" altLang="ja-JP" sz="1050" b="1" dirty="0">
                  <a:latin typeface="ＭＳ ゴシック" panose="020B0609070205080204" pitchFamily="49" charset="-128"/>
                  <a:ea typeface="ＭＳ ゴシック" panose="020B0609070205080204" pitchFamily="49" charset="-128"/>
                </a:rPr>
                <a:t>※</a:t>
              </a:r>
              <a:r>
                <a:rPr kumimoji="1" lang="ja-JP" altLang="en-US" sz="1050" b="1" dirty="0">
                  <a:latin typeface="ＭＳ ゴシック" panose="020B0609070205080204" pitchFamily="49" charset="-128"/>
                  <a:ea typeface="ＭＳ ゴシック" panose="020B0609070205080204" pitchFamily="49" charset="-128"/>
                </a:rPr>
                <a:t>不備や書類不足がある場合は再提出していただくことがあります</a:t>
              </a:r>
            </a:p>
          </p:txBody>
        </p:sp>
      </p:grpSp>
      <p:pic>
        <p:nvPicPr>
          <p:cNvPr id="60" name="図 5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79223" y="7951697"/>
            <a:ext cx="1613075" cy="1650204"/>
          </a:xfrm>
          <a:prstGeom prst="rect">
            <a:avLst/>
          </a:prstGeom>
        </p:spPr>
      </p:pic>
      <p:pic>
        <p:nvPicPr>
          <p:cNvPr id="61" name="図 6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9859" y="885825"/>
            <a:ext cx="1307188" cy="1307188"/>
          </a:xfrm>
          <a:prstGeom prst="rect">
            <a:avLst/>
          </a:prstGeom>
        </p:spPr>
      </p:pic>
      <p:pic>
        <p:nvPicPr>
          <p:cNvPr id="5" name="図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7777" y="5697987"/>
            <a:ext cx="1224462" cy="1010893"/>
          </a:xfrm>
          <a:prstGeom prst="rect">
            <a:avLst/>
          </a:prstGeom>
        </p:spPr>
      </p:pic>
      <p:sp>
        <p:nvSpPr>
          <p:cNvPr id="25" name="下矢印 24"/>
          <p:cNvSpPr/>
          <p:nvPr/>
        </p:nvSpPr>
        <p:spPr>
          <a:xfrm>
            <a:off x="2078799" y="7197330"/>
            <a:ext cx="341333" cy="2698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下矢印 25"/>
          <p:cNvSpPr/>
          <p:nvPr/>
        </p:nvSpPr>
        <p:spPr>
          <a:xfrm>
            <a:off x="2078799" y="8828985"/>
            <a:ext cx="341333" cy="2698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下矢印 26"/>
          <p:cNvSpPr/>
          <p:nvPr/>
        </p:nvSpPr>
        <p:spPr>
          <a:xfrm>
            <a:off x="2087541" y="8002782"/>
            <a:ext cx="341333" cy="2698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41803311"/>
      </p:ext>
    </p:extLst>
  </p:cSld>
  <p:clrMapOvr>
    <a:masterClrMapping/>
  </p:clrMapOvr>
</p:sld>
</file>

<file path=ppt/theme/theme1.xml><?xml version="1.0" encoding="utf-8"?>
<a:theme xmlns:a="http://schemas.openxmlformats.org/drawingml/2006/main" name="ファセット">
  <a:themeElements>
    <a:clrScheme name="ファセット">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ファセット">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ファセット">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
  <TotalTime>805</TotalTime>
  <Words>697</Words>
  <Application>Microsoft Office PowerPoint</Application>
  <PresentationFormat>A4 210 x 297 mm</PresentationFormat>
  <Paragraphs>121</Paragraphs>
  <Slides>2</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ＭＳ ゴシック</vt:lpstr>
      <vt:lpstr>Arial</vt:lpstr>
      <vt:lpstr>Trebuchet MS</vt:lpstr>
      <vt:lpstr>Wingdings 3</vt:lpstr>
      <vt:lpstr>ファセット</vt:lpstr>
      <vt:lpstr>佐賀県吉野ヶ里町 </vt:lpstr>
      <vt:lpstr>PowerPoint プレゼンテーション</vt:lpstr>
    </vt:vector>
  </TitlesOfParts>
  <Company>吉野ヶ里町</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佐賀県吉野ヶ里町 令和3年度結婚新生活支援補助金</dc:title>
  <dc:creator>德安 弘貴</dc:creator>
  <cp:lastModifiedBy>小浜 雅寿</cp:lastModifiedBy>
  <cp:revision>66</cp:revision>
  <cp:lastPrinted>2021-04-02T01:42:04Z</cp:lastPrinted>
  <dcterms:created xsi:type="dcterms:W3CDTF">2021-01-27T07:50:43Z</dcterms:created>
  <dcterms:modified xsi:type="dcterms:W3CDTF">2026-09-16T07:49:06Z</dcterms:modified>
</cp:coreProperties>
</file>