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0691813" cy="7559675"/>
  <p:notesSz cx="9144000" cy="6858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94BE33-8BA5-4090-8CF4-AC04EB1BA98F}" v="2" dt="2026-10-15T02:36:54.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92" d="100"/>
          <a:sy n="92" d="100"/>
        </p:scale>
        <p:origin x="696" y="78"/>
      </p:cViewPr>
      <p:guideLst>
        <p:guide orient="horz" pos="2381"/>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児玉 光太郎" userId="b66c1ab0-1e0e-425f-8bb4-458ec7b52580" providerId="ADAL" clId="{CFC41EEC-C47A-4866-95F9-65B2E5A5DD06}"/>
    <pc:docChg chg="modSld">
      <pc:chgData name="児玉 光太郎" userId="b66c1ab0-1e0e-425f-8bb4-458ec7b52580" providerId="ADAL" clId="{CFC41EEC-C47A-4866-95F9-65B2E5A5DD06}" dt="2026-10-15T02:36:56.253" v="1"/>
      <pc:docMkLst>
        <pc:docMk/>
      </pc:docMkLst>
      <pc:sldChg chg="addSp delSp modSp">
        <pc:chgData name="児玉 光太郎" userId="b66c1ab0-1e0e-425f-8bb4-458ec7b52580" providerId="ADAL" clId="{CFC41EEC-C47A-4866-95F9-65B2E5A5DD06}" dt="2026-10-15T02:36:56.253" v="1"/>
        <pc:sldMkLst>
          <pc:docMk/>
          <pc:sldMk cId="100001" sldId="256"/>
        </pc:sldMkLst>
        <pc:spChg chg="add del mod">
          <ac:chgData name="児玉 光太郎" userId="b66c1ab0-1e0e-425f-8bb4-458ec7b52580" providerId="ADAL" clId="{CFC41EEC-C47A-4866-95F9-65B2E5A5DD06}" dt="2026-10-15T02:36:56.253" v="1"/>
          <ac:spMkLst>
            <pc:docMk/>
            <pc:sldMk cId="100001" sldId="256"/>
            <ac:spMk id="36" creationId="{E22ABA05-2BFF-D170-42A6-A5932B00F6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0705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啓発対象：吉野ヶ里町民が旅行・外出で海沿いを訪れる際の津波への備え。町内の津波リスクを示すものではない。</a:t>
            </a:r>
          </a:p>
          <a:p>
            <a:r>
              <a:rPr lang="ja-JP" altLang="en-US" dirty="0"/>
              <a:t>主資料</a:t>
            </a:r>
            <a:r>
              <a:rPr dirty="0"/>
              <a:t>：ユーザー提供「令和</a:t>
            </a:r>
            <a:r>
              <a:rPr lang="en-US" altLang="ja-JP" dirty="0"/>
              <a:t>8</a:t>
            </a:r>
            <a:r>
              <a:rPr dirty="0"/>
              <a:t>年度『津波防災の日』について</a:t>
            </a:r>
            <a:r>
              <a:rPr lang="ja-JP" altLang="en-US" dirty="0"/>
              <a:t>」</a:t>
            </a:r>
            <a:r>
              <a:rPr dirty="0"/>
              <a:t>令和8年10月9日中央防災会議決定、</a:t>
            </a:r>
            <a:r>
              <a:rPr lang="en-US" dirty="0"/>
              <a:t>PDF2・4・5</a:t>
            </a:r>
            <a:r>
              <a:rPr dirty="0"/>
              <a:t>頁</a:t>
            </a:r>
            <a:r>
              <a:rPr lang="ja-JP" altLang="en-US" dirty="0"/>
              <a:t>。</a:t>
            </a:r>
          </a:p>
          <a:p>
            <a:r>
              <a:rPr lang="ja-JP" altLang="en-US" dirty="0"/>
              <a:t>追加出典：気象庁「津波から身を守るために」</a:t>
            </a:r>
            <a:r>
              <a:rPr lang="en-US" dirty="0"/>
              <a:t>https://www.jma.go.jp/jma/kishou/know/jishin/tsunami_bosai/index.html </a:t>
            </a:r>
            <a:r>
              <a:rPr dirty="0"/>
              <a:t>（</a:t>
            </a:r>
            <a:r>
              <a:rPr lang="ja-JP" altLang="en-US" dirty="0"/>
              <a:t>警報・注意報解除まで避難継続</a:t>
            </a:r>
            <a:r>
              <a:rPr dirty="0"/>
              <a:t>、</a:t>
            </a:r>
            <a:r>
              <a:rPr lang="ja-JP" altLang="en-US" dirty="0"/>
              <a:t>注意報時の行動</a:t>
            </a:r>
            <a:r>
              <a:rPr dirty="0"/>
              <a:t>、</a:t>
            </a:r>
            <a:r>
              <a:rPr lang="ja-JP" altLang="en-US" dirty="0"/>
              <a:t>避難場所）。</a:t>
            </a:r>
          </a:p>
          <a:p>
            <a:r>
              <a:rPr lang="ja-JP" altLang="en-US" dirty="0"/>
              <a:t>環境省「ペットの災害対策」</a:t>
            </a:r>
            <a:r>
              <a:rPr lang="en-US" altLang="ja-JP" dirty="0"/>
              <a:t>https://www.env.go.jp/nature/dobutsu/aigo/1_law/disaster.html </a:t>
            </a:r>
            <a:r>
              <a:rPr lang="ja-JP" altLang="en-US" dirty="0"/>
              <a:t>（キャリー</a:t>
            </a:r>
            <a:r>
              <a:rPr dirty="0"/>
              <a:t>、</a:t>
            </a:r>
            <a:r>
              <a:rPr lang="ja-JP" altLang="en-US" dirty="0"/>
              <a:t>餌・水</a:t>
            </a:r>
            <a:r>
              <a:rPr dirty="0"/>
              <a:t>、</a:t>
            </a:r>
            <a:r>
              <a:rPr lang="ja-JP" altLang="en-US" dirty="0"/>
              <a:t>同行避難経路と受入れ確認）。</a:t>
            </a:r>
          </a:p>
          <a:p>
            <a:r>
              <a:rPr lang="ja-JP" altLang="en-US" dirty="0"/>
              <a:t>地域モチーフ参考：吉野ヶ里歴史公園「吉野ヶ里の歴史」</a:t>
            </a:r>
            <a:r>
              <a:rPr lang="en-US" dirty="0"/>
              <a:t>https://www.yoshinogari.jp/introduction/history/ </a:t>
            </a:r>
            <a:r>
              <a:rPr dirty="0"/>
              <a:t>（</a:t>
            </a:r>
            <a:r>
              <a:rPr lang="zh-TW" altLang="en-US" dirty="0"/>
              <a:t>物見櫓、高床倉庫</a:t>
            </a:r>
            <a:r>
              <a:rPr dirty="0"/>
              <a:t>）。</a:t>
            </a:r>
            <a:r>
              <a:rPr lang="ja-JP" altLang="en-US" dirty="0"/>
              <a:t>イラストは既存</a:t>
            </a:r>
            <a:r>
              <a:rPr dirty="0"/>
              <a:t>AI</a:t>
            </a:r>
            <a:r>
              <a:rPr lang="ja-JP" altLang="en-US" dirty="0"/>
              <a:t>生成画像を編集した郷土イメージで</a:t>
            </a:r>
            <a:r>
              <a:rPr dirty="0"/>
              <a:t>、</a:t>
            </a:r>
            <a:r>
              <a:rPr lang="ja-JP" altLang="en-US" dirty="0"/>
              <a:t>実景・施設の正確な再現や避難場所の指定を示さない</a:t>
            </a:r>
            <a:r>
              <a:rPr dirty="0"/>
              <a:t>。</a:t>
            </a:r>
          </a:p>
          <a:p>
            <a:r>
              <a:rPr lang="ja-JP" altLang="en-US" dirty="0"/>
              <a:t>今回の視覚変更：家族が海辺の避難経路を地図で確認する親しみやすい絵柄に既存画像を編集。吉野ヶ里の文化的景観は郷土のイメージであり実景・避難場所の指定ではない。地図の避難矢印は海から高台へ向かう一方向に補正。色に加え、太字・番号・配置で行動を区別。出典と既存の安全情報は維持。</a:t>
            </a:r>
          </a:p>
          <a:p>
            <a:r>
              <a:rPr lang="ja-JP" altLang="en-US" dirty="0"/>
              <a:t>今回の主題：海に面しない吉野ヶ里町でも、津波防災の日を日常の防災のきっかけとして訴求。町民の意識に関する調査割合や町内津波リスクゼロとは記載しない。スローガン「自らの命は自らが守る」を強調。</a:t>
            </a:r>
          </a:p>
          <a:p>
            <a:r>
              <a:rPr lang="ja-JP" altLang="en-US" dirty="0"/>
              <a:t>追加資料：吉野ヶ里町公式「防災マップ（</a:t>
            </a:r>
            <a:r>
              <a:rPr lang="en-US" altLang="ja-JP" dirty="0"/>
              <a:t>PDF</a:t>
            </a:r>
            <a:r>
              <a:rPr lang="ja-JP" altLang="en-US" dirty="0"/>
              <a:t>版）」</a:t>
            </a:r>
            <a:r>
              <a:rPr lang="en-US" altLang="ja-JP" dirty="0"/>
              <a:t>https://www.town.yoshinogari.lg.jp/lifeinfo/soshiki/somu/1/1/1/361.html </a:t>
            </a:r>
            <a:r>
              <a:rPr lang="ja-JP" altLang="en-US" dirty="0"/>
              <a:t>（地震・洪水・土砂災害、防災対策、持ち出し品、避難場所の掲載を確認）。既存の家族イラストは継続使用し、海辺への旅行の準備場面としても対応。</a:t>
            </a:r>
          </a:p>
          <a:p>
            <a:r>
              <a:rPr lang="ja-JP" altLang="en-US" dirty="0"/>
              <a:t>色の意味：赤＝命を守る行動・注意・避難、緑＝日頃の備え、青＝家族・地域・行政の協力。黄色は日付への注目色。主スローガンは赤地に白文字。色覚の違いや白黒印刷でも伝わるよう見出し、番号、太字を併用。文言とイラストは原則維持。</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CF5"/>
        </a:solidFill>
        <a:effectLst/>
      </p:bgPr>
    </p:bg>
    <p:spTree>
      <p:nvGrpSpPr>
        <p:cNvPr id="1" name=""/>
        <p:cNvGrpSpPr/>
        <p:nvPr/>
      </p:nvGrpSpPr>
      <p:grpSpPr>
        <a:xfrm>
          <a:off x="0" y="0"/>
          <a:ext cx="0" cy="0"/>
          <a:chOff x="0" y="0"/>
          <a:chExt cx="0" cy="0"/>
        </a:xfrm>
      </p:grpSpPr>
      <p:sp>
        <p:nvSpPr>
          <p:cNvPr id="22" name="audience">
            <a:extLst>
              <a:ext uri="{FF2B5EF4-FFF2-40B4-BE49-F238E27FC236}">
                <a16:creationId xmlns:a16="http://schemas.microsoft.com/office/drawing/2014/main" id="{00000001-0001-4000-8000-000000000000}"/>
              </a:ext>
            </a:extLst>
          </p:cNvPr>
          <p:cNvSpPr>
            <a:spLocks noGrp="1"/>
          </p:cNvSpPr>
          <p:nvPr/>
        </p:nvSpPr>
        <p:spPr>
          <a:xfrm>
            <a:off x="333529" y="114352"/>
            <a:ext cx="6480000" cy="238235"/>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250" b="1">
                <a:solidFill>
                  <a:srgbClr val="102E4D"/>
                </a:solidFill>
                <a:latin typeface="Meiryo"/>
                <a:ea typeface="Meiryo"/>
                <a:cs typeface="Meiryo"/>
              </a:defRPr>
            </a:pPr>
            <a:r>
              <a:rPr lang="ja-JP" sz="2400" b="1">
                <a:solidFill>
                  <a:srgbClr val="165BA3"/>
                </a:solidFill>
                <a:latin typeface="Meiryo"/>
                <a:ea typeface="Meiryo"/>
              </a:rPr>
              <a:t>吉野ヶ里町のみなさんと、家族で考える防災</a:t>
            </a:r>
          </a:p>
        </p:txBody>
      </p:sp>
      <p:sp>
        <p:nvSpPr>
          <p:cNvPr id="2" name="date-field">
            <a:extLst>
              <a:ext uri="{FF2B5EF4-FFF2-40B4-BE49-F238E27FC236}">
                <a16:creationId xmlns:a16="http://schemas.microsoft.com/office/drawing/2014/main" id="{00000001-0002-4000-8000-000000000000}"/>
              </a:ext>
            </a:extLst>
          </p:cNvPr>
          <p:cNvSpPr>
            <a:spLocks noGrp="1"/>
          </p:cNvSpPr>
          <p:nvPr/>
        </p:nvSpPr>
        <p:spPr>
          <a:xfrm>
            <a:off x="333529" y="466941"/>
            <a:ext cx="2430000" cy="790941"/>
          </a:xfrm>
          <a:prstGeom prst="rect">
            <a:avLst/>
          </a:prstGeom>
          <a:solidFill>
            <a:srgbClr val="FFD13B"/>
          </a:solidFill>
          <a:ln w="0">
            <a:noFill/>
          </a:ln>
        </p:spPr>
        <p:txBody>
          <a:bodyPr wrap="square" lIns="0" tIns="0" rIns="0" bIns="0" anchor="ctr">
            <a:noAutofit/>
          </a:bodyPr>
          <a:lstStyle/>
          <a:p>
            <a:pPr>
              <a:lnSpc>
                <a:spcPct val="114000"/>
              </a:lnSpc>
              <a:spcBef>
                <a:spcPts val="0"/>
              </a:spcBef>
              <a:spcAft>
                <a:spcPts val="0"/>
              </a:spcAft>
            </a:pPr>
            <a:endParaRPr lang="ja-JP" altLang="en-US"/>
          </a:p>
        </p:txBody>
      </p:sp>
      <p:sp>
        <p:nvSpPr>
          <p:cNvPr id="3" name="year">
            <a:extLst>
              <a:ext uri="{FF2B5EF4-FFF2-40B4-BE49-F238E27FC236}">
                <a16:creationId xmlns:a16="http://schemas.microsoft.com/office/drawing/2014/main" id="{00000001-0003-4000-8000-000000000000}"/>
              </a:ext>
            </a:extLst>
          </p:cNvPr>
          <p:cNvSpPr>
            <a:spLocks noGrp="1"/>
          </p:cNvSpPr>
          <p:nvPr/>
        </p:nvSpPr>
        <p:spPr>
          <a:xfrm>
            <a:off x="333529" y="486000"/>
            <a:ext cx="2430000" cy="228705"/>
          </a:xfrm>
          <a:prstGeom prst="rect">
            <a:avLst/>
          </a:prstGeom>
          <a:noFill/>
          <a:ln w="0">
            <a:noFill/>
          </a:ln>
        </p:spPr>
        <p:txBody>
          <a:bodyPr wrap="square" lIns="0" tIns="0" rIns="0" bIns="0" anchor="ctr">
            <a:noAutofit/>
          </a:bodyPr>
          <a:lstStyle/>
          <a:p>
            <a:pPr algn="ctr">
              <a:lnSpc>
                <a:spcPct val="114000"/>
              </a:lnSpc>
              <a:spcBef>
                <a:spcPts val="0"/>
              </a:spcBef>
              <a:spcAft>
                <a:spcPts val="0"/>
              </a:spcAft>
              <a:defRPr sz="1875" b="1">
                <a:solidFill>
                  <a:srgbClr val="102E4D"/>
                </a:solidFill>
                <a:latin typeface="Meiryo"/>
                <a:ea typeface="Meiryo"/>
                <a:cs typeface="Meiryo"/>
              </a:defRPr>
            </a:pPr>
            <a:r>
              <a:rPr lang="ja-JP" sz="1275" b="1">
                <a:solidFill>
                  <a:srgbClr val="102E4D"/>
                </a:solidFill>
                <a:latin typeface="Meiryo"/>
                <a:ea typeface="Meiryo"/>
              </a:rPr>
              <a:t>令和8年（2026年）</a:t>
            </a:r>
          </a:p>
        </p:txBody>
      </p:sp>
      <p:sp>
        <p:nvSpPr>
          <p:cNvPr id="4" name="date">
            <a:extLst>
              <a:ext uri="{FF2B5EF4-FFF2-40B4-BE49-F238E27FC236}">
                <a16:creationId xmlns:a16="http://schemas.microsoft.com/office/drawing/2014/main" id="{00000001-0004-4000-8000-000000000000}"/>
              </a:ext>
            </a:extLst>
          </p:cNvPr>
          <p:cNvSpPr>
            <a:spLocks noGrp="1"/>
          </p:cNvSpPr>
          <p:nvPr/>
        </p:nvSpPr>
        <p:spPr>
          <a:xfrm>
            <a:off x="333529" y="714705"/>
            <a:ext cx="2430000" cy="533647"/>
          </a:xfrm>
          <a:prstGeom prst="rect">
            <a:avLst/>
          </a:prstGeom>
          <a:noFill/>
          <a:ln w="0">
            <a:noFill/>
          </a:ln>
        </p:spPr>
        <p:txBody>
          <a:bodyPr wrap="square" lIns="0" tIns="0" rIns="0" bIns="0" anchor="ctr">
            <a:noAutofit/>
          </a:bodyPr>
          <a:lstStyle/>
          <a:p>
            <a:pPr algn="ctr">
              <a:lnSpc>
                <a:spcPct val="114000"/>
              </a:lnSpc>
              <a:spcBef>
                <a:spcPts val="0"/>
              </a:spcBef>
              <a:spcAft>
                <a:spcPts val="0"/>
              </a:spcAft>
              <a:defRPr sz="7950" b="1">
                <a:solidFill>
                  <a:srgbClr val="102E4D"/>
                </a:solidFill>
                <a:latin typeface="Meiryo"/>
                <a:ea typeface="Meiryo"/>
                <a:cs typeface="Meiryo"/>
              </a:defRPr>
            </a:pPr>
            <a:r>
              <a:rPr lang="en-US" altLang="ja-JP" sz="3525" b="1">
                <a:solidFill>
                  <a:srgbClr val="102E4D"/>
                </a:solidFill>
                <a:latin typeface="Meiryo"/>
                <a:ea typeface="Meiryo"/>
              </a:rPr>
              <a:t>11</a:t>
            </a:r>
            <a:r>
              <a:rPr lang="ja-JP" altLang="en-US" sz="3525" b="1">
                <a:solidFill>
                  <a:srgbClr val="102E4D"/>
                </a:solidFill>
                <a:latin typeface="Meiryo"/>
                <a:ea typeface="Meiryo"/>
              </a:rPr>
              <a:t>月</a:t>
            </a:r>
            <a:r>
              <a:rPr lang="en-US" altLang="ja-JP" sz="3525" b="1">
                <a:solidFill>
                  <a:srgbClr val="102E4D"/>
                </a:solidFill>
                <a:latin typeface="Meiryo"/>
                <a:ea typeface="Meiryo"/>
              </a:rPr>
              <a:t>5</a:t>
            </a:r>
            <a:r>
              <a:rPr lang="ja-JP" altLang="en-US" sz="3525" b="1">
                <a:solidFill>
                  <a:srgbClr val="102E4D"/>
                </a:solidFill>
                <a:latin typeface="Meiryo"/>
                <a:ea typeface="Meiryo"/>
              </a:rPr>
              <a:t>日</a:t>
            </a:r>
          </a:p>
        </p:txBody>
      </p:sp>
      <p:sp>
        <p:nvSpPr>
          <p:cNvPr id="5" name="main-title">
            <a:extLst>
              <a:ext uri="{FF2B5EF4-FFF2-40B4-BE49-F238E27FC236}">
                <a16:creationId xmlns:a16="http://schemas.microsoft.com/office/drawing/2014/main" id="{00000001-0005-4000-8000-000000000000}"/>
              </a:ext>
            </a:extLst>
          </p:cNvPr>
          <p:cNvSpPr>
            <a:spLocks noGrp="1"/>
          </p:cNvSpPr>
          <p:nvPr/>
        </p:nvSpPr>
        <p:spPr>
          <a:xfrm>
            <a:off x="3058941" y="438352"/>
            <a:ext cx="7337647" cy="838588"/>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7875" b="1">
                <a:solidFill>
                  <a:srgbClr val="102E4D"/>
                </a:solidFill>
                <a:latin typeface="Meiryo"/>
                <a:ea typeface="Meiryo"/>
                <a:cs typeface="Meiryo"/>
              </a:defRPr>
            </a:pPr>
            <a:r>
              <a:rPr lang="ja-JP" altLang="en-US" sz="5250" b="1">
                <a:solidFill>
                  <a:srgbClr val="C83F28"/>
                </a:solidFill>
                <a:latin typeface="Meiryo"/>
                <a:ea typeface="Meiryo"/>
              </a:rPr>
              <a:t>津波</a:t>
            </a:r>
            <a:r>
              <a:rPr lang="ja-JP" altLang="en-US" sz="5250" b="1">
                <a:solidFill>
                  <a:srgbClr val="006B49"/>
                </a:solidFill>
                <a:latin typeface="Meiryo"/>
                <a:ea typeface="Meiryo"/>
              </a:rPr>
              <a:t>防災</a:t>
            </a:r>
            <a:r>
              <a:rPr lang="ja-JP" altLang="en-US" sz="5250" b="1">
                <a:solidFill>
                  <a:srgbClr val="102E4D"/>
                </a:solidFill>
                <a:latin typeface="Meiryo"/>
                <a:ea typeface="Meiryo"/>
              </a:rPr>
              <a:t>の日</a:t>
            </a:r>
          </a:p>
        </p:txBody>
      </p:sp>
      <p:sp>
        <p:nvSpPr>
          <p:cNvPr id="6" name="main-message">
            <a:extLst>
              <a:ext uri="{FF2B5EF4-FFF2-40B4-BE49-F238E27FC236}">
                <a16:creationId xmlns:a16="http://schemas.microsoft.com/office/drawing/2014/main" id="{00000001-0006-4000-8000-000000000000}"/>
              </a:ext>
            </a:extLst>
          </p:cNvPr>
          <p:cNvSpPr>
            <a:spLocks noGrp="1"/>
          </p:cNvSpPr>
          <p:nvPr/>
        </p:nvSpPr>
        <p:spPr>
          <a:xfrm>
            <a:off x="333529" y="1810588"/>
            <a:ext cx="6432352" cy="609882"/>
          </a:xfrm>
          <a:prstGeom prst="rect">
            <a:avLst/>
          </a:prstGeom>
          <a:solidFill>
            <a:srgbClr val="C83F28"/>
          </a:solidFill>
          <a:ln w="0">
            <a:noFill/>
          </a:ln>
        </p:spPr>
        <p:txBody>
          <a:bodyPr wrap="square" lIns="0" tIns="0" rIns="0" bIns="0" anchor="ctr">
            <a:noAutofit/>
          </a:bodyPr>
          <a:lstStyle/>
          <a:p>
            <a:pPr algn="ctr">
              <a:lnSpc>
                <a:spcPct val="114000"/>
              </a:lnSpc>
              <a:spcBef>
                <a:spcPts val="0"/>
              </a:spcBef>
              <a:spcAft>
                <a:spcPts val="0"/>
              </a:spcAft>
              <a:defRPr sz="3225" b="1">
                <a:solidFill>
                  <a:srgbClr val="102E4D"/>
                </a:solidFill>
                <a:latin typeface="Meiryo"/>
                <a:ea typeface="Meiryo"/>
                <a:cs typeface="Meiryo"/>
              </a:defRPr>
            </a:pPr>
            <a:r>
              <a:rPr lang="ja-JP" sz="3225" b="1" dirty="0">
                <a:solidFill>
                  <a:srgbClr val="FFFFFF"/>
                </a:solidFill>
                <a:latin typeface="Meiryo"/>
                <a:ea typeface="Meiryo"/>
              </a:rPr>
              <a:t>自らの命は</a:t>
            </a:r>
            <a:r>
              <a:rPr lang="ja-JP" altLang="en-US" sz="3225" b="1" dirty="0">
                <a:solidFill>
                  <a:srgbClr val="FFFFFF"/>
                </a:solidFill>
                <a:latin typeface="Meiryo"/>
                <a:ea typeface="Meiryo"/>
              </a:rPr>
              <a:t>　</a:t>
            </a:r>
            <a:r>
              <a:rPr lang="ja-JP" sz="3225" b="1" dirty="0">
                <a:solidFill>
                  <a:srgbClr val="FFFFFF"/>
                </a:solidFill>
                <a:latin typeface="Meiryo"/>
                <a:ea typeface="Meiryo"/>
              </a:rPr>
              <a:t>自らが守る</a:t>
            </a:r>
          </a:p>
        </p:txBody>
      </p:sp>
      <p:pic>
        <p:nvPicPr>
          <p:cNvPr id="7" name="図 6"/>
          <p:cNvPicPr>
            <a:picLocks noChangeAspect="1"/>
          </p:cNvPicPr>
          <p:nvPr/>
        </p:nvPicPr>
        <p:blipFill>
          <a:blip r:embed="rId3"/>
          <a:srcRect/>
          <a:stretch>
            <a:fillRect/>
          </a:stretch>
        </p:blipFill>
        <p:spPr>
          <a:xfrm>
            <a:off x="7166117" y="1124470"/>
            <a:ext cx="3192352" cy="2126156"/>
          </a:xfrm>
          <a:prstGeom prst="rect">
            <a:avLst/>
          </a:prstGeom>
        </p:spPr>
      </p:pic>
      <p:sp>
        <p:nvSpPr>
          <p:cNvPr id="8" name="safety-field">
            <a:extLst>
              <a:ext uri="{FF2B5EF4-FFF2-40B4-BE49-F238E27FC236}">
                <a16:creationId xmlns:a16="http://schemas.microsoft.com/office/drawing/2014/main" id="{00000001-0007-4000-8000-000000000000}"/>
              </a:ext>
            </a:extLst>
          </p:cNvPr>
          <p:cNvSpPr>
            <a:spLocks noGrp="1"/>
          </p:cNvSpPr>
          <p:nvPr/>
        </p:nvSpPr>
        <p:spPr>
          <a:xfrm>
            <a:off x="0" y="3354352"/>
            <a:ext cx="10692000" cy="1848705"/>
          </a:xfrm>
          <a:prstGeom prst="rect">
            <a:avLst/>
          </a:prstGeom>
          <a:solidFill>
            <a:srgbClr val="D7EFDC"/>
          </a:solidFill>
          <a:ln w="0">
            <a:noFill/>
          </a:ln>
        </p:spPr>
        <p:txBody>
          <a:bodyPr wrap="square" lIns="0" tIns="0" rIns="0" bIns="0" anchor="ctr">
            <a:noAutofit/>
          </a:bodyPr>
          <a:lstStyle/>
          <a:p>
            <a:pPr>
              <a:lnSpc>
                <a:spcPct val="114000"/>
              </a:lnSpc>
              <a:spcBef>
                <a:spcPts val="0"/>
              </a:spcBef>
              <a:spcAft>
                <a:spcPts val="0"/>
              </a:spcAft>
            </a:pPr>
            <a:endParaRPr lang="ja-JP" altLang="en-US"/>
          </a:p>
        </p:txBody>
      </p:sp>
      <p:sp>
        <p:nvSpPr>
          <p:cNvPr id="9" name="trigger">
            <a:extLst>
              <a:ext uri="{FF2B5EF4-FFF2-40B4-BE49-F238E27FC236}">
                <a16:creationId xmlns:a16="http://schemas.microsoft.com/office/drawing/2014/main" id="{00000001-0008-4000-8000-000000000000}"/>
              </a:ext>
            </a:extLst>
          </p:cNvPr>
          <p:cNvSpPr>
            <a:spLocks noGrp="1"/>
          </p:cNvSpPr>
          <p:nvPr/>
        </p:nvSpPr>
        <p:spPr>
          <a:xfrm>
            <a:off x="333529" y="3421058"/>
            <a:ext cx="10024941" cy="247764"/>
          </a:xfrm>
          <a:prstGeom prst="rect">
            <a:avLst/>
          </a:prstGeom>
          <a:noFill/>
          <a:ln w="0">
            <a:noFill/>
          </a:ln>
        </p:spPr>
        <p:txBody>
          <a:bodyPr wrap="square" lIns="0" tIns="0" rIns="0" bIns="0" anchor="ctr">
            <a:noAutofit/>
          </a:bodyPr>
          <a:lstStyle/>
          <a:p>
            <a:pPr algn="ctr">
              <a:lnSpc>
                <a:spcPct val="114000"/>
              </a:lnSpc>
              <a:spcBef>
                <a:spcPts val="0"/>
              </a:spcBef>
              <a:spcAft>
                <a:spcPts val="0"/>
              </a:spcAft>
              <a:defRPr sz="2400" b="1">
                <a:solidFill>
                  <a:srgbClr val="FFFFFF"/>
                </a:solidFill>
                <a:latin typeface="Meiryo"/>
                <a:ea typeface="Meiryo"/>
                <a:cs typeface="Meiryo"/>
              </a:defRPr>
            </a:pPr>
            <a:r>
              <a:rPr lang="ja-JP" sz="1350" b="1">
                <a:solidFill>
                  <a:srgbClr val="006B49"/>
                </a:solidFill>
                <a:latin typeface="Meiryo"/>
                <a:ea typeface="Meiryo"/>
              </a:rPr>
              <a:t>「津波防災の日」を、わが家の防災を考える日に。</a:t>
            </a:r>
          </a:p>
        </p:txBody>
      </p:sp>
      <p:sp>
        <p:nvSpPr>
          <p:cNvPr id="10" name="evacuation">
            <a:extLst>
              <a:ext uri="{FF2B5EF4-FFF2-40B4-BE49-F238E27FC236}">
                <a16:creationId xmlns:a16="http://schemas.microsoft.com/office/drawing/2014/main" id="{00000001-0009-4000-8000-000000000000}"/>
              </a:ext>
            </a:extLst>
          </p:cNvPr>
          <p:cNvSpPr>
            <a:spLocks noGrp="1"/>
          </p:cNvSpPr>
          <p:nvPr/>
        </p:nvSpPr>
        <p:spPr>
          <a:xfrm>
            <a:off x="333529" y="3706941"/>
            <a:ext cx="10024941" cy="343058"/>
          </a:xfrm>
          <a:prstGeom prst="rect">
            <a:avLst/>
          </a:prstGeom>
          <a:solidFill>
            <a:srgbClr val="006B49"/>
          </a:solidFill>
          <a:ln w="0">
            <a:noFill/>
          </a:ln>
        </p:spPr>
        <p:txBody>
          <a:bodyPr wrap="square" lIns="0" tIns="0" rIns="0" bIns="0" anchor="ctr">
            <a:noAutofit/>
          </a:bodyPr>
          <a:lstStyle/>
          <a:p>
            <a:pPr algn="ctr">
              <a:lnSpc>
                <a:spcPct val="114000"/>
              </a:lnSpc>
              <a:spcBef>
                <a:spcPts val="0"/>
              </a:spcBef>
              <a:spcAft>
                <a:spcPts val="0"/>
              </a:spcAft>
              <a:defRPr sz="4425" b="1">
                <a:solidFill>
                  <a:srgbClr val="FFD54A"/>
                </a:solidFill>
                <a:latin typeface="Meiryo"/>
                <a:ea typeface="Meiryo"/>
                <a:cs typeface="Meiryo"/>
              </a:defRPr>
            </a:pPr>
            <a:r>
              <a:rPr lang="ja-JP" sz="1875" b="1">
                <a:solidFill>
                  <a:srgbClr val="FFFFFF"/>
                </a:solidFill>
                <a:latin typeface="Meiryo"/>
                <a:ea typeface="Meiryo"/>
              </a:rPr>
              <a:t>今日、家族でひとつ確認しよう</a:t>
            </a:r>
          </a:p>
        </p:txBody>
      </p:sp>
      <p:sp>
        <p:nvSpPr>
          <p:cNvPr id="11" name="warning">
            <a:extLst>
              <a:ext uri="{FF2B5EF4-FFF2-40B4-BE49-F238E27FC236}">
                <a16:creationId xmlns:a16="http://schemas.microsoft.com/office/drawing/2014/main" id="{00000001-000A-4000-8000-000000000000}"/>
              </a:ext>
            </a:extLst>
          </p:cNvPr>
          <p:cNvSpPr>
            <a:spLocks noGrp="1"/>
          </p:cNvSpPr>
          <p:nvPr/>
        </p:nvSpPr>
        <p:spPr>
          <a:xfrm>
            <a:off x="333529" y="4431176"/>
            <a:ext cx="3201882" cy="562235"/>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250" b="0">
                <a:solidFill>
                  <a:srgbClr val="FFFFFF"/>
                </a:solidFill>
                <a:latin typeface="Meiryo"/>
                <a:ea typeface="Meiryo"/>
                <a:cs typeface="Meiryo"/>
              </a:defRPr>
            </a:pPr>
            <a:r>
              <a:rPr lang="ja-JP" sz="1275" b="0">
                <a:solidFill>
                  <a:srgbClr val="102E4D"/>
                </a:solidFill>
                <a:latin typeface="Meiryo"/>
                <a:ea typeface="Meiryo"/>
              </a:rPr>
              <a:t>町の防災マップで、</a:t>
            </a:r>
          </a:p>
          <a:p>
            <a:pPr algn="l">
              <a:lnSpc>
                <a:spcPct val="114000"/>
              </a:lnSpc>
              <a:spcBef>
                <a:spcPts val="0"/>
              </a:spcBef>
              <a:spcAft>
                <a:spcPts val="0"/>
              </a:spcAft>
            </a:pPr>
            <a:r>
              <a:rPr lang="ja-JP" sz="1275" b="0">
                <a:solidFill>
                  <a:srgbClr val="102E4D"/>
                </a:solidFill>
                <a:latin typeface="Meiryo"/>
                <a:ea typeface="Meiryo"/>
              </a:rPr>
              <a:t>災害ごとの</a:t>
            </a:r>
            <a:r>
              <a:rPr lang="ja-JP" sz="1275" b="1">
                <a:solidFill>
                  <a:srgbClr val="006B49"/>
                </a:solidFill>
                <a:latin typeface="Meiryo"/>
                <a:ea typeface="Meiryo"/>
              </a:rPr>
              <a:t>避難場所</a:t>
            </a:r>
            <a:r>
              <a:rPr lang="ja-JP" sz="1275" b="0">
                <a:solidFill>
                  <a:srgbClr val="102E4D"/>
                </a:solidFill>
                <a:latin typeface="Meiryo"/>
                <a:ea typeface="Meiryo"/>
              </a:rPr>
              <a:t>と</a:t>
            </a:r>
          </a:p>
          <a:p>
            <a:pPr algn="l">
              <a:lnSpc>
                <a:spcPct val="114000"/>
              </a:lnSpc>
              <a:spcBef>
                <a:spcPts val="0"/>
              </a:spcBef>
              <a:spcAft>
                <a:spcPts val="0"/>
              </a:spcAft>
            </a:pPr>
            <a:r>
              <a:rPr lang="ja-JP" sz="1275" b="0">
                <a:solidFill>
                  <a:srgbClr val="102E4D"/>
                </a:solidFill>
                <a:latin typeface="Meiryo"/>
                <a:ea typeface="Meiryo"/>
              </a:rPr>
              <a:t>安全な</a:t>
            </a:r>
            <a:r>
              <a:rPr lang="ja-JP" sz="1275" b="1">
                <a:solidFill>
                  <a:srgbClr val="006B49"/>
                </a:solidFill>
                <a:latin typeface="Meiryo"/>
                <a:ea typeface="Meiryo"/>
              </a:rPr>
              <a:t>道順</a:t>
            </a:r>
            <a:r>
              <a:rPr lang="ja-JP" sz="1275" b="0">
                <a:solidFill>
                  <a:srgbClr val="102E4D"/>
                </a:solidFill>
                <a:latin typeface="Meiryo"/>
                <a:ea typeface="Meiryo"/>
              </a:rPr>
              <a:t>を確認。</a:t>
            </a:r>
          </a:p>
        </p:txBody>
      </p:sp>
      <p:sp>
        <p:nvSpPr>
          <p:cNvPr id="12" name="repeat">
            <a:extLst>
              <a:ext uri="{FF2B5EF4-FFF2-40B4-BE49-F238E27FC236}">
                <a16:creationId xmlns:a16="http://schemas.microsoft.com/office/drawing/2014/main" id="{00000001-000B-4000-8000-000000000000}"/>
              </a:ext>
            </a:extLst>
          </p:cNvPr>
          <p:cNvSpPr>
            <a:spLocks noGrp="1"/>
          </p:cNvSpPr>
          <p:nvPr/>
        </p:nvSpPr>
        <p:spPr>
          <a:xfrm>
            <a:off x="7156588" y="4431176"/>
            <a:ext cx="3201882" cy="562235"/>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100" b="0">
                <a:solidFill>
                  <a:srgbClr val="FFFFFF"/>
                </a:solidFill>
                <a:latin typeface="Meiryo"/>
                <a:ea typeface="Meiryo"/>
                <a:cs typeface="Meiryo"/>
              </a:defRPr>
            </a:pPr>
            <a:r>
              <a:rPr lang="ja-JP" sz="1275" b="1">
                <a:solidFill>
                  <a:srgbClr val="006B49"/>
                </a:solidFill>
                <a:latin typeface="Meiryo"/>
                <a:ea typeface="Meiryo"/>
              </a:rPr>
              <a:t>家具を固定</a:t>
            </a:r>
            <a:r>
              <a:rPr lang="ja-JP" sz="1275" b="0">
                <a:solidFill>
                  <a:srgbClr val="102E4D"/>
                </a:solidFill>
                <a:latin typeface="Meiryo"/>
                <a:ea typeface="Meiryo"/>
              </a:rPr>
              <a:t>して、</a:t>
            </a:r>
          </a:p>
          <a:p>
            <a:pPr algn="l">
              <a:lnSpc>
                <a:spcPct val="114000"/>
              </a:lnSpc>
              <a:spcBef>
                <a:spcPts val="0"/>
              </a:spcBef>
              <a:spcAft>
                <a:spcPts val="0"/>
              </a:spcAft>
            </a:pPr>
            <a:r>
              <a:rPr lang="ja-JP" sz="1275" b="0">
                <a:solidFill>
                  <a:srgbClr val="102E4D"/>
                </a:solidFill>
                <a:latin typeface="Meiryo"/>
                <a:ea typeface="Meiryo"/>
              </a:rPr>
              <a:t>避難する</a:t>
            </a:r>
            <a:r>
              <a:rPr lang="ja-JP" sz="1275" b="1">
                <a:solidFill>
                  <a:srgbClr val="006B49"/>
                </a:solidFill>
                <a:latin typeface="Meiryo"/>
                <a:ea typeface="Meiryo"/>
              </a:rPr>
              <a:t>通路を確保</a:t>
            </a:r>
            <a:r>
              <a:rPr lang="ja-JP" sz="1275" b="0">
                <a:solidFill>
                  <a:srgbClr val="102E4D"/>
                </a:solidFill>
                <a:latin typeface="Meiryo"/>
                <a:ea typeface="Meiryo"/>
              </a:rPr>
              <a:t>。</a:t>
            </a:r>
          </a:p>
          <a:p>
            <a:pPr algn="l">
              <a:lnSpc>
                <a:spcPct val="114000"/>
              </a:lnSpc>
              <a:spcBef>
                <a:spcPts val="0"/>
              </a:spcBef>
              <a:spcAft>
                <a:spcPts val="0"/>
              </a:spcAft>
            </a:pPr>
            <a:r>
              <a:rPr lang="ja-JP" sz="1275" b="0">
                <a:solidFill>
                  <a:srgbClr val="102E4D"/>
                </a:solidFill>
                <a:latin typeface="Meiryo"/>
                <a:ea typeface="Meiryo"/>
              </a:rPr>
              <a:t>地域の防災訓練にも参加。</a:t>
            </a:r>
          </a:p>
        </p:txBody>
      </p:sp>
      <p:sp>
        <p:nvSpPr>
          <p:cNvPr id="13" name="preparedness-title">
            <a:extLst>
              <a:ext uri="{FF2B5EF4-FFF2-40B4-BE49-F238E27FC236}">
                <a16:creationId xmlns:a16="http://schemas.microsoft.com/office/drawing/2014/main" id="{00000001-000C-4000-8000-000000000000}"/>
              </a:ext>
            </a:extLst>
          </p:cNvPr>
          <p:cNvSpPr>
            <a:spLocks noGrp="1"/>
          </p:cNvSpPr>
          <p:nvPr/>
        </p:nvSpPr>
        <p:spPr>
          <a:xfrm>
            <a:off x="333529" y="5247259"/>
            <a:ext cx="4888588" cy="285882"/>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925" b="1">
                <a:solidFill>
                  <a:srgbClr val="102E4D"/>
                </a:solidFill>
                <a:latin typeface="Meiryo"/>
                <a:ea typeface="Meiryo"/>
                <a:cs typeface="Meiryo"/>
              </a:defRPr>
            </a:pPr>
            <a:r>
              <a:rPr lang="ja-JP" sz="1725" b="1" dirty="0">
                <a:solidFill>
                  <a:srgbClr val="C83F28"/>
                </a:solidFill>
                <a:latin typeface="Meiryo"/>
                <a:ea typeface="Meiryo"/>
              </a:rPr>
              <a:t>海辺へ出かけるときも</a:t>
            </a:r>
          </a:p>
        </p:txBody>
      </p:sp>
      <p:sp>
        <p:nvSpPr>
          <p:cNvPr id="14" name="preparedness">
            <a:extLst>
              <a:ext uri="{FF2B5EF4-FFF2-40B4-BE49-F238E27FC236}">
                <a16:creationId xmlns:a16="http://schemas.microsoft.com/office/drawing/2014/main" id="{00000001-000D-4000-8000-000000000000}"/>
              </a:ext>
            </a:extLst>
          </p:cNvPr>
          <p:cNvSpPr>
            <a:spLocks noGrp="1"/>
          </p:cNvSpPr>
          <p:nvPr/>
        </p:nvSpPr>
        <p:spPr>
          <a:xfrm>
            <a:off x="333529" y="5546978"/>
            <a:ext cx="4888588" cy="1041290"/>
          </a:xfrm>
          <a:prstGeom prst="rect">
            <a:avLst/>
          </a:prstGeom>
          <a:noFill/>
          <a:ln w="0">
            <a:noFill/>
          </a:ln>
        </p:spPr>
        <p:txBody>
          <a:bodyPr wrap="square" lIns="0" tIns="0" rIns="0" bIns="0" anchor="ctr">
            <a:noAutofit/>
          </a:bodyPr>
          <a:lstStyle/>
          <a:p>
            <a:pPr algn="l">
              <a:lnSpc>
                <a:spcPct val="120000"/>
              </a:lnSpc>
              <a:spcBef>
                <a:spcPts val="0"/>
              </a:spcBef>
              <a:spcAft>
                <a:spcPts val="0"/>
              </a:spcAft>
              <a:defRPr sz="2175" b="0">
                <a:solidFill>
                  <a:srgbClr val="102E4D"/>
                </a:solidFill>
                <a:latin typeface="Meiryo"/>
                <a:ea typeface="Meiryo"/>
                <a:cs typeface="Meiryo"/>
              </a:defRPr>
            </a:pPr>
            <a:r>
              <a:rPr lang="ja-JP" sz="1200" b="0" dirty="0">
                <a:solidFill>
                  <a:srgbClr val="102E4D"/>
                </a:solidFill>
                <a:latin typeface="Meiryo"/>
                <a:ea typeface="Meiryo"/>
              </a:rPr>
              <a:t>旅先の津波避難場所と道順を確認。</a:t>
            </a:r>
          </a:p>
          <a:p>
            <a:pPr algn="l">
              <a:lnSpc>
                <a:spcPct val="120000"/>
              </a:lnSpc>
              <a:spcBef>
                <a:spcPts val="0"/>
              </a:spcBef>
              <a:spcAft>
                <a:spcPts val="0"/>
              </a:spcAft>
            </a:pPr>
            <a:r>
              <a:rPr lang="ja-JP" sz="1200" b="0" dirty="0">
                <a:solidFill>
                  <a:srgbClr val="102E4D"/>
                </a:solidFill>
                <a:latin typeface="Meiryo"/>
                <a:ea typeface="Meiryo"/>
              </a:rPr>
              <a:t>強い揺れ・弱くても長い揺れなら、</a:t>
            </a:r>
          </a:p>
          <a:p>
            <a:pPr algn="l">
              <a:lnSpc>
                <a:spcPct val="120000"/>
              </a:lnSpc>
              <a:spcBef>
                <a:spcPts val="0"/>
              </a:spcBef>
              <a:spcAft>
                <a:spcPts val="0"/>
              </a:spcAft>
            </a:pPr>
            <a:r>
              <a:rPr lang="ja-JP" sz="1200" b="1" dirty="0">
                <a:solidFill>
                  <a:srgbClr val="C83F28"/>
                </a:solidFill>
                <a:latin typeface="Meiryo"/>
                <a:ea typeface="Meiryo"/>
              </a:rPr>
              <a:t>警報を待たず</a:t>
            </a:r>
            <a:r>
              <a:rPr lang="ja-JP" sz="1200" b="0" dirty="0">
                <a:solidFill>
                  <a:srgbClr val="102E4D"/>
                </a:solidFill>
                <a:latin typeface="Meiryo"/>
                <a:ea typeface="Meiryo"/>
              </a:rPr>
              <a:t>、</a:t>
            </a:r>
            <a:r>
              <a:rPr lang="ja-JP" sz="1200" b="1" dirty="0">
                <a:solidFill>
                  <a:srgbClr val="C83F28"/>
                </a:solidFill>
                <a:latin typeface="Meiryo"/>
                <a:ea typeface="Meiryo"/>
              </a:rPr>
              <a:t>高台や津波避難ビルへ</a:t>
            </a:r>
            <a:r>
              <a:rPr lang="ja-JP" sz="1200" b="0" dirty="0">
                <a:solidFill>
                  <a:srgbClr val="102E4D"/>
                </a:solidFill>
                <a:latin typeface="Meiryo"/>
                <a:ea typeface="Meiryo"/>
              </a:rPr>
              <a:t>。</a:t>
            </a:r>
          </a:p>
          <a:p>
            <a:pPr algn="l">
              <a:lnSpc>
                <a:spcPct val="120000"/>
              </a:lnSpc>
              <a:spcBef>
                <a:spcPts val="0"/>
              </a:spcBef>
              <a:spcAft>
                <a:spcPts val="0"/>
              </a:spcAft>
            </a:pPr>
            <a:r>
              <a:rPr lang="ja-JP" sz="1200" b="0" dirty="0">
                <a:solidFill>
                  <a:srgbClr val="102E4D"/>
                </a:solidFill>
                <a:latin typeface="Meiryo"/>
                <a:ea typeface="Meiryo"/>
              </a:rPr>
              <a:t>津波警報が出たときも、</a:t>
            </a:r>
            <a:r>
              <a:rPr lang="ja-JP" sz="1200" b="1" dirty="0">
                <a:solidFill>
                  <a:srgbClr val="C83F28"/>
                </a:solidFill>
                <a:latin typeface="Meiryo"/>
                <a:ea typeface="Meiryo"/>
              </a:rPr>
              <a:t>すぐに避難</a:t>
            </a:r>
            <a:r>
              <a:rPr lang="ja-JP" sz="1200" b="0" dirty="0">
                <a:solidFill>
                  <a:srgbClr val="102E4D"/>
                </a:solidFill>
                <a:latin typeface="Meiryo"/>
                <a:ea typeface="Meiryo"/>
              </a:rPr>
              <a:t>。</a:t>
            </a:r>
          </a:p>
          <a:p>
            <a:pPr algn="l">
              <a:lnSpc>
                <a:spcPct val="120000"/>
              </a:lnSpc>
              <a:spcBef>
                <a:spcPts val="0"/>
              </a:spcBef>
              <a:spcAft>
                <a:spcPts val="0"/>
              </a:spcAft>
            </a:pPr>
            <a:r>
              <a:rPr lang="ja-JP" sz="1200" b="0" dirty="0">
                <a:solidFill>
                  <a:srgbClr val="102E4D"/>
                </a:solidFill>
                <a:latin typeface="Meiryo"/>
                <a:ea typeface="Meiryo"/>
              </a:rPr>
              <a:t>海・川から離れ、避難は原則徒歩で。</a:t>
            </a:r>
          </a:p>
        </p:txBody>
      </p:sp>
      <p:sp>
        <p:nvSpPr>
          <p:cNvPr id="15" name="self">
            <a:extLst>
              <a:ext uri="{FF2B5EF4-FFF2-40B4-BE49-F238E27FC236}">
                <a16:creationId xmlns:a16="http://schemas.microsoft.com/office/drawing/2014/main" id="{00000001-000E-4000-8000-000000000000}"/>
              </a:ext>
            </a:extLst>
          </p:cNvPr>
          <p:cNvSpPr>
            <a:spLocks noGrp="1"/>
          </p:cNvSpPr>
          <p:nvPr/>
        </p:nvSpPr>
        <p:spPr>
          <a:xfrm>
            <a:off x="905294" y="6972892"/>
            <a:ext cx="619411" cy="285882"/>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475" b="1">
                <a:solidFill>
                  <a:srgbClr val="102E4D"/>
                </a:solidFill>
                <a:latin typeface="Meiryo"/>
                <a:ea typeface="Meiryo"/>
                <a:cs typeface="Meiryo"/>
              </a:defRPr>
            </a:pPr>
            <a:r>
              <a:rPr lang="ja-JP" sz="1725" b="1">
                <a:solidFill>
                  <a:srgbClr val="006B49"/>
                </a:solidFill>
                <a:latin typeface="Meiryo"/>
                <a:ea typeface="Meiryo"/>
              </a:rPr>
              <a:t>自助</a:t>
            </a:r>
          </a:p>
        </p:txBody>
      </p:sp>
      <p:sp>
        <p:nvSpPr>
          <p:cNvPr id="16" name="self-caption">
            <a:extLst>
              <a:ext uri="{FF2B5EF4-FFF2-40B4-BE49-F238E27FC236}">
                <a16:creationId xmlns:a16="http://schemas.microsoft.com/office/drawing/2014/main" id="{00000001-000F-4000-8000-000000000000}"/>
              </a:ext>
            </a:extLst>
          </p:cNvPr>
          <p:cNvSpPr>
            <a:spLocks noGrp="1"/>
          </p:cNvSpPr>
          <p:nvPr/>
        </p:nvSpPr>
        <p:spPr>
          <a:xfrm>
            <a:off x="1620000" y="7001480"/>
            <a:ext cx="1953529" cy="247764"/>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1950" b="0">
                <a:solidFill>
                  <a:srgbClr val="102E4D"/>
                </a:solidFill>
                <a:latin typeface="Meiryo"/>
                <a:ea typeface="Meiryo"/>
                <a:cs typeface="Meiryo"/>
              </a:defRPr>
            </a:pPr>
            <a:r>
              <a:rPr lang="ja-JP" sz="1275" b="0">
                <a:solidFill>
                  <a:srgbClr val="102E4D"/>
                </a:solidFill>
                <a:latin typeface="Meiryo"/>
                <a:ea typeface="Meiryo"/>
              </a:rPr>
              <a:t>自分で備える</a:t>
            </a:r>
          </a:p>
        </p:txBody>
      </p:sp>
      <p:sp>
        <p:nvSpPr>
          <p:cNvPr id="17" name="mutual">
            <a:extLst>
              <a:ext uri="{FF2B5EF4-FFF2-40B4-BE49-F238E27FC236}">
                <a16:creationId xmlns:a16="http://schemas.microsoft.com/office/drawing/2014/main" id="{00000001-0010-4000-8000-000000000000}"/>
              </a:ext>
            </a:extLst>
          </p:cNvPr>
          <p:cNvSpPr>
            <a:spLocks noGrp="1"/>
          </p:cNvSpPr>
          <p:nvPr/>
        </p:nvSpPr>
        <p:spPr>
          <a:xfrm>
            <a:off x="4212000" y="6972892"/>
            <a:ext cx="619411" cy="285882"/>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475" b="1">
                <a:solidFill>
                  <a:srgbClr val="102E4D"/>
                </a:solidFill>
                <a:latin typeface="Meiryo"/>
                <a:ea typeface="Meiryo"/>
                <a:cs typeface="Meiryo"/>
              </a:defRPr>
            </a:pPr>
            <a:r>
              <a:rPr lang="ja-JP" sz="1725" b="1">
                <a:solidFill>
                  <a:srgbClr val="165BA3"/>
                </a:solidFill>
                <a:latin typeface="Meiryo"/>
                <a:ea typeface="Meiryo"/>
              </a:rPr>
              <a:t>共助</a:t>
            </a:r>
          </a:p>
        </p:txBody>
      </p:sp>
      <p:sp>
        <p:nvSpPr>
          <p:cNvPr id="18" name="mutual-caption">
            <a:extLst>
              <a:ext uri="{FF2B5EF4-FFF2-40B4-BE49-F238E27FC236}">
                <a16:creationId xmlns:a16="http://schemas.microsoft.com/office/drawing/2014/main" id="{00000001-0011-4000-8000-000000000000}"/>
              </a:ext>
            </a:extLst>
          </p:cNvPr>
          <p:cNvSpPr>
            <a:spLocks noGrp="1"/>
          </p:cNvSpPr>
          <p:nvPr/>
        </p:nvSpPr>
        <p:spPr>
          <a:xfrm>
            <a:off x="4926705" y="7001480"/>
            <a:ext cx="1953529" cy="247764"/>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1950" b="0">
                <a:solidFill>
                  <a:srgbClr val="102E4D"/>
                </a:solidFill>
                <a:latin typeface="Meiryo"/>
                <a:ea typeface="Meiryo"/>
                <a:cs typeface="Meiryo"/>
              </a:defRPr>
            </a:pPr>
            <a:r>
              <a:rPr lang="ja-JP" sz="1275" b="0">
                <a:solidFill>
                  <a:srgbClr val="102E4D"/>
                </a:solidFill>
                <a:latin typeface="Meiryo"/>
                <a:ea typeface="Meiryo"/>
              </a:rPr>
              <a:t>地域で助け合う</a:t>
            </a:r>
          </a:p>
        </p:txBody>
      </p:sp>
      <p:sp>
        <p:nvSpPr>
          <p:cNvPr id="19" name="public">
            <a:extLst>
              <a:ext uri="{FF2B5EF4-FFF2-40B4-BE49-F238E27FC236}">
                <a16:creationId xmlns:a16="http://schemas.microsoft.com/office/drawing/2014/main" id="{00000001-0012-4000-8000-000000000000}"/>
              </a:ext>
            </a:extLst>
          </p:cNvPr>
          <p:cNvSpPr>
            <a:spLocks noGrp="1"/>
          </p:cNvSpPr>
          <p:nvPr/>
        </p:nvSpPr>
        <p:spPr>
          <a:xfrm>
            <a:off x="7594941" y="6972892"/>
            <a:ext cx="619411" cy="285882"/>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2475" b="1">
                <a:solidFill>
                  <a:srgbClr val="102E4D"/>
                </a:solidFill>
                <a:latin typeface="Meiryo"/>
                <a:ea typeface="Meiryo"/>
                <a:cs typeface="Meiryo"/>
              </a:defRPr>
            </a:pPr>
            <a:r>
              <a:rPr lang="ja-JP" sz="1725" b="1">
                <a:solidFill>
                  <a:srgbClr val="165BA3"/>
                </a:solidFill>
                <a:latin typeface="Meiryo"/>
                <a:ea typeface="Meiryo"/>
              </a:rPr>
              <a:t>公助</a:t>
            </a:r>
          </a:p>
        </p:txBody>
      </p:sp>
      <p:sp>
        <p:nvSpPr>
          <p:cNvPr id="20" name="public-caption">
            <a:extLst>
              <a:ext uri="{FF2B5EF4-FFF2-40B4-BE49-F238E27FC236}">
                <a16:creationId xmlns:a16="http://schemas.microsoft.com/office/drawing/2014/main" id="{00000001-0013-4000-8000-000000000000}"/>
              </a:ext>
            </a:extLst>
          </p:cNvPr>
          <p:cNvSpPr>
            <a:spLocks noGrp="1"/>
          </p:cNvSpPr>
          <p:nvPr/>
        </p:nvSpPr>
        <p:spPr>
          <a:xfrm>
            <a:off x="8309647" y="7001480"/>
            <a:ext cx="1953529" cy="247764"/>
          </a:xfrm>
          <a:prstGeom prst="rect">
            <a:avLst/>
          </a:prstGeom>
          <a:noFill/>
          <a:ln w="0">
            <a:noFill/>
          </a:ln>
        </p:spPr>
        <p:txBody>
          <a:bodyPr wrap="square" lIns="0" tIns="0" rIns="0" bIns="0" anchor="ctr">
            <a:noAutofit/>
          </a:bodyPr>
          <a:lstStyle/>
          <a:p>
            <a:pPr algn="l">
              <a:lnSpc>
                <a:spcPct val="114000"/>
              </a:lnSpc>
              <a:spcBef>
                <a:spcPts val="0"/>
              </a:spcBef>
              <a:spcAft>
                <a:spcPts val="0"/>
              </a:spcAft>
              <a:defRPr sz="1950" b="0">
                <a:solidFill>
                  <a:srgbClr val="102E4D"/>
                </a:solidFill>
                <a:latin typeface="Meiryo"/>
                <a:ea typeface="Meiryo"/>
                <a:cs typeface="Meiryo"/>
              </a:defRPr>
            </a:pPr>
            <a:r>
              <a:rPr lang="ja-JP" sz="1275" b="0">
                <a:solidFill>
                  <a:srgbClr val="102E4D"/>
                </a:solidFill>
                <a:latin typeface="Meiryo"/>
                <a:ea typeface="Meiryo"/>
              </a:rPr>
              <a:t>行政が支える</a:t>
            </a:r>
          </a:p>
        </p:txBody>
      </p:sp>
      <p:sp>
        <p:nvSpPr>
          <p:cNvPr id="21" name="source">
            <a:extLst>
              <a:ext uri="{FF2B5EF4-FFF2-40B4-BE49-F238E27FC236}">
                <a16:creationId xmlns:a16="http://schemas.microsoft.com/office/drawing/2014/main" id="{00000001-0014-4000-8000-000000000000}"/>
              </a:ext>
            </a:extLst>
          </p:cNvPr>
          <p:cNvSpPr>
            <a:spLocks noGrp="1"/>
          </p:cNvSpPr>
          <p:nvPr/>
        </p:nvSpPr>
        <p:spPr>
          <a:xfrm>
            <a:off x="333529" y="7350570"/>
            <a:ext cx="10024941" cy="190588"/>
          </a:xfrm>
          <a:prstGeom prst="rect">
            <a:avLst/>
          </a:prstGeom>
          <a:noFill/>
          <a:ln w="0">
            <a:noFill/>
          </a:ln>
        </p:spPr>
        <p:txBody>
          <a:bodyPr wrap="square" lIns="0" tIns="0" rIns="0" bIns="0" anchor="ctr">
            <a:noAutofit/>
          </a:bodyPr>
          <a:lstStyle/>
          <a:p>
            <a:pPr algn="ctr">
              <a:lnSpc>
                <a:spcPct val="100000"/>
              </a:lnSpc>
              <a:spcBef>
                <a:spcPts val="0"/>
              </a:spcBef>
              <a:spcAft>
                <a:spcPts val="0"/>
              </a:spcAft>
              <a:defRPr sz="1275" b="0">
                <a:solidFill>
                  <a:srgbClr val="102E4D"/>
                </a:solidFill>
                <a:latin typeface="Meiryo"/>
                <a:ea typeface="Meiryo"/>
                <a:cs typeface="Meiryo"/>
              </a:defRPr>
            </a:pPr>
            <a:r>
              <a:rPr lang="ja-JP" sz="712" b="0">
                <a:solidFill>
                  <a:srgbClr val="102E4D"/>
                </a:solidFill>
                <a:latin typeface="Meiryo"/>
                <a:ea typeface="Meiryo"/>
              </a:rPr>
              <a:t>出典：中央防災会議「令和8年度『津波防災の日』について」・吉野ヶ里町「防災マップ」</a:t>
            </a:r>
          </a:p>
          <a:p>
            <a:pPr algn="ctr">
              <a:lnSpc>
                <a:spcPct val="100000"/>
              </a:lnSpc>
              <a:spcBef>
                <a:spcPts val="0"/>
              </a:spcBef>
              <a:spcAft>
                <a:spcPts val="0"/>
              </a:spcAft>
            </a:pPr>
            <a:r>
              <a:rPr lang="ja-JP" sz="712" b="0">
                <a:solidFill>
                  <a:srgbClr val="102E4D"/>
                </a:solidFill>
                <a:latin typeface="Meiryo"/>
                <a:ea typeface="Meiryo"/>
              </a:rPr>
              <a:t>気象庁「津波から身を守るために」・環境省「ペットの災害対策」</a:t>
            </a:r>
          </a:p>
        </p:txBody>
      </p:sp>
      <p:sp>
        <p:nvSpPr>
          <p:cNvPr id="23" name="scope"/>
          <p:cNvSpPr txBox="1"/>
          <p:nvPr/>
        </p:nvSpPr>
        <p:spPr>
          <a:xfrm>
            <a:off x="333529" y="1381764"/>
            <a:ext cx="6575294" cy="324000"/>
          </a:xfrm>
          <a:prstGeom prst="rect">
            <a:avLst/>
          </a:prstGeom>
          <a:noFill/>
        </p:spPr>
        <p:txBody>
          <a:bodyPr wrap="square" lIns="0" tIns="0" rIns="0" bIns="0" anchor="ctr">
            <a:noAutofit/>
          </a:bodyPr>
          <a:lstStyle/>
          <a:p>
            <a:pPr algn="l">
              <a:lnSpc>
                <a:spcPct val="114000"/>
              </a:lnSpc>
              <a:spcBef>
                <a:spcPts val="0"/>
              </a:spcBef>
              <a:spcAft>
                <a:spcPts val="0"/>
              </a:spcAft>
            </a:pPr>
            <a:r>
              <a:rPr lang="ja-JP" sz="2025" b="1">
                <a:solidFill>
                  <a:srgbClr val="006B49"/>
                </a:solidFill>
                <a:latin typeface="Meiryo"/>
                <a:ea typeface="Meiryo"/>
              </a:rPr>
              <a:t>海から離れたまちでも、日頃の備えを。</a:t>
            </a:r>
          </a:p>
        </p:txBody>
      </p:sp>
      <p:sp>
        <p:nvSpPr>
          <p:cNvPr id="24" name="local-message"/>
          <p:cNvSpPr txBox="1"/>
          <p:nvPr/>
        </p:nvSpPr>
        <p:spPr>
          <a:xfrm>
            <a:off x="333529" y="2525294"/>
            <a:ext cx="6432352" cy="476470"/>
          </a:xfrm>
          <a:prstGeom prst="rect">
            <a:avLst/>
          </a:prstGeom>
          <a:noFill/>
        </p:spPr>
        <p:txBody>
          <a:bodyPr wrap="square" lIns="0" tIns="0" rIns="0" bIns="0" anchor="ctr">
            <a:noAutofit/>
          </a:bodyPr>
          <a:lstStyle/>
          <a:p>
            <a:pPr algn="l">
              <a:lnSpc>
                <a:spcPct val="114000"/>
              </a:lnSpc>
              <a:spcBef>
                <a:spcPts val="0"/>
              </a:spcBef>
              <a:spcAft>
                <a:spcPts val="0"/>
              </a:spcAft>
            </a:pPr>
            <a:r>
              <a:rPr lang="ja-JP" sz="1575" b="0">
                <a:solidFill>
                  <a:srgbClr val="102E4D"/>
                </a:solidFill>
                <a:latin typeface="Meiryo"/>
                <a:ea typeface="Meiryo"/>
              </a:rPr>
              <a:t>災害は、いつ起きるか分かりません。</a:t>
            </a:r>
          </a:p>
          <a:p>
            <a:pPr algn="l">
              <a:lnSpc>
                <a:spcPct val="114000"/>
              </a:lnSpc>
              <a:spcBef>
                <a:spcPts val="0"/>
              </a:spcBef>
              <a:spcAft>
                <a:spcPts val="0"/>
              </a:spcAft>
            </a:pPr>
            <a:r>
              <a:rPr lang="ja-JP" sz="1575" b="0">
                <a:solidFill>
                  <a:srgbClr val="102E4D"/>
                </a:solidFill>
                <a:latin typeface="Meiryo"/>
                <a:ea typeface="Meiryo"/>
              </a:rPr>
              <a:t>だから、</a:t>
            </a:r>
            <a:r>
              <a:rPr lang="ja-JP" sz="1575" b="1">
                <a:solidFill>
                  <a:srgbClr val="006B49"/>
                </a:solidFill>
                <a:latin typeface="Meiryo"/>
                <a:ea typeface="Meiryo"/>
              </a:rPr>
              <a:t>日頃の備え</a:t>
            </a:r>
            <a:r>
              <a:rPr lang="ja-JP" sz="1575" b="0">
                <a:solidFill>
                  <a:srgbClr val="102E4D"/>
                </a:solidFill>
                <a:latin typeface="Meiryo"/>
                <a:ea typeface="Meiryo"/>
              </a:rPr>
              <a:t>が大切です。</a:t>
            </a:r>
          </a:p>
        </p:txBody>
      </p:sp>
      <p:sp>
        <p:nvSpPr>
          <p:cNvPr id="25" name="image-caption"/>
          <p:cNvSpPr txBox="1"/>
          <p:nvPr/>
        </p:nvSpPr>
        <p:spPr>
          <a:xfrm>
            <a:off x="333529" y="3039882"/>
            <a:ext cx="6480000" cy="238235"/>
          </a:xfrm>
          <a:prstGeom prst="rect">
            <a:avLst/>
          </a:prstGeom>
          <a:noFill/>
        </p:spPr>
        <p:txBody>
          <a:bodyPr wrap="square" lIns="0" tIns="0" rIns="0" bIns="0" anchor="ctr">
            <a:noAutofit/>
          </a:bodyPr>
          <a:lstStyle/>
          <a:p>
            <a:pPr algn="l">
              <a:lnSpc>
                <a:spcPct val="114000"/>
              </a:lnSpc>
              <a:spcBef>
                <a:spcPts val="0"/>
              </a:spcBef>
              <a:spcAft>
                <a:spcPts val="0"/>
              </a:spcAft>
            </a:pPr>
            <a:r>
              <a:rPr lang="ja-JP" sz="1350" b="1">
                <a:solidFill>
                  <a:srgbClr val="165BA3"/>
                </a:solidFill>
                <a:latin typeface="Meiryo"/>
                <a:ea typeface="Meiryo"/>
              </a:rPr>
              <a:t>まずは家族で話すことから、はじめよう。</a:t>
            </a:r>
          </a:p>
        </p:txBody>
      </p:sp>
      <p:sp>
        <p:nvSpPr>
          <p:cNvPr id="26" name="advisory"/>
          <p:cNvSpPr txBox="1"/>
          <p:nvPr/>
        </p:nvSpPr>
        <p:spPr>
          <a:xfrm>
            <a:off x="333529" y="6678290"/>
            <a:ext cx="4888588" cy="200117"/>
          </a:xfrm>
          <a:prstGeom prst="rect">
            <a:avLst/>
          </a:prstGeom>
          <a:noFill/>
        </p:spPr>
        <p:txBody>
          <a:bodyPr wrap="square" lIns="0" tIns="0" rIns="0" bIns="0" anchor="ctr">
            <a:noAutofit/>
          </a:bodyPr>
          <a:lstStyle/>
          <a:p>
            <a:pPr algn="l">
              <a:lnSpc>
                <a:spcPct val="114000"/>
              </a:lnSpc>
              <a:spcBef>
                <a:spcPts val="0"/>
              </a:spcBef>
              <a:spcAft>
                <a:spcPts val="0"/>
              </a:spcAft>
            </a:pPr>
            <a:r>
              <a:rPr lang="ja-JP" sz="1162" b="1" dirty="0">
                <a:solidFill>
                  <a:srgbClr val="C83F28"/>
                </a:solidFill>
                <a:latin typeface="Meiryo"/>
                <a:ea typeface="Meiryo"/>
              </a:rPr>
              <a:t>注意報でも海から上がり、海岸から離れる。</a:t>
            </a:r>
          </a:p>
        </p:txBody>
      </p:sp>
      <p:sp>
        <p:nvSpPr>
          <p:cNvPr id="27" name="companions-title"/>
          <p:cNvSpPr txBox="1"/>
          <p:nvPr/>
        </p:nvSpPr>
        <p:spPr>
          <a:xfrm>
            <a:off x="5565176" y="5226477"/>
            <a:ext cx="4793294" cy="285882"/>
          </a:xfrm>
          <a:prstGeom prst="rect">
            <a:avLst/>
          </a:prstGeom>
          <a:noFill/>
        </p:spPr>
        <p:txBody>
          <a:bodyPr wrap="square" lIns="0" tIns="0" rIns="0" bIns="0" anchor="ctr">
            <a:noAutofit/>
          </a:bodyPr>
          <a:lstStyle/>
          <a:p>
            <a:pPr algn="l">
              <a:lnSpc>
                <a:spcPct val="114000"/>
              </a:lnSpc>
              <a:spcBef>
                <a:spcPts val="0"/>
              </a:spcBef>
              <a:spcAft>
                <a:spcPts val="0"/>
              </a:spcAft>
            </a:pPr>
            <a:r>
              <a:rPr lang="ja-JP" sz="1725" b="1" dirty="0">
                <a:solidFill>
                  <a:srgbClr val="165BA3"/>
                </a:solidFill>
                <a:latin typeface="Meiryo"/>
                <a:ea typeface="Meiryo"/>
              </a:rPr>
              <a:t>いっしょに備える安心</a:t>
            </a:r>
          </a:p>
        </p:txBody>
      </p:sp>
      <p:sp>
        <p:nvSpPr>
          <p:cNvPr id="28" name="companions"/>
          <p:cNvSpPr txBox="1"/>
          <p:nvPr/>
        </p:nvSpPr>
        <p:spPr>
          <a:xfrm>
            <a:off x="5565176" y="5557369"/>
            <a:ext cx="4793294" cy="945997"/>
          </a:xfrm>
          <a:prstGeom prst="rect">
            <a:avLst/>
          </a:prstGeom>
          <a:noFill/>
        </p:spPr>
        <p:txBody>
          <a:bodyPr wrap="square" lIns="0" tIns="0" rIns="0" bIns="0" anchor="ctr">
            <a:noAutofit/>
          </a:bodyPr>
          <a:lstStyle/>
          <a:p>
            <a:pPr algn="l">
              <a:lnSpc>
                <a:spcPct val="120000"/>
              </a:lnSpc>
              <a:spcBef>
                <a:spcPts val="0"/>
              </a:spcBef>
              <a:spcAft>
                <a:spcPts val="0"/>
              </a:spcAft>
            </a:pPr>
            <a:r>
              <a:rPr lang="ja-JP" sz="1200" b="1" dirty="0">
                <a:solidFill>
                  <a:srgbClr val="165BA3"/>
                </a:solidFill>
                <a:latin typeface="Meiryo"/>
                <a:ea typeface="Meiryo"/>
              </a:rPr>
              <a:t>連絡方法</a:t>
            </a:r>
            <a:r>
              <a:rPr lang="ja-JP" sz="1200" b="0" dirty="0">
                <a:solidFill>
                  <a:srgbClr val="102E4D"/>
                </a:solidFill>
                <a:latin typeface="Meiryo"/>
                <a:ea typeface="Meiryo"/>
              </a:rPr>
              <a:t>と</a:t>
            </a:r>
            <a:r>
              <a:rPr lang="ja-JP" sz="1200" b="1" dirty="0">
                <a:solidFill>
                  <a:srgbClr val="165BA3"/>
                </a:solidFill>
                <a:latin typeface="Meiryo"/>
                <a:ea typeface="Meiryo"/>
              </a:rPr>
              <a:t>集合場所</a:t>
            </a:r>
            <a:r>
              <a:rPr lang="ja-JP" sz="1200" b="0" dirty="0">
                <a:solidFill>
                  <a:srgbClr val="102E4D"/>
                </a:solidFill>
                <a:latin typeface="Meiryo"/>
                <a:ea typeface="Meiryo"/>
              </a:rPr>
              <a:t>を決めておこう。</a:t>
            </a:r>
          </a:p>
          <a:p>
            <a:pPr algn="l">
              <a:lnSpc>
                <a:spcPct val="120000"/>
              </a:lnSpc>
              <a:spcBef>
                <a:spcPts val="0"/>
              </a:spcBef>
              <a:spcAft>
                <a:spcPts val="0"/>
              </a:spcAft>
            </a:pPr>
            <a:r>
              <a:rPr lang="ja-JP" sz="1200" b="0" dirty="0">
                <a:solidFill>
                  <a:srgbClr val="102E4D"/>
                </a:solidFill>
                <a:latin typeface="Meiryo"/>
                <a:ea typeface="Meiryo"/>
              </a:rPr>
              <a:t>子ども・高齢者などの</a:t>
            </a:r>
            <a:r>
              <a:rPr lang="ja-JP" sz="1200" b="1" dirty="0">
                <a:solidFill>
                  <a:srgbClr val="165BA3"/>
                </a:solidFill>
                <a:latin typeface="Meiryo"/>
                <a:ea typeface="Meiryo"/>
              </a:rPr>
              <a:t>支援役</a:t>
            </a:r>
            <a:r>
              <a:rPr lang="ja-JP" sz="1200" b="0" dirty="0">
                <a:solidFill>
                  <a:srgbClr val="102E4D"/>
                </a:solidFill>
                <a:latin typeface="Meiryo"/>
                <a:ea typeface="Meiryo"/>
              </a:rPr>
              <a:t>も相談。</a:t>
            </a:r>
          </a:p>
          <a:p>
            <a:pPr algn="l">
              <a:lnSpc>
                <a:spcPct val="120000"/>
              </a:lnSpc>
              <a:spcBef>
                <a:spcPts val="0"/>
              </a:spcBef>
              <a:spcAft>
                <a:spcPts val="0"/>
              </a:spcAft>
            </a:pPr>
            <a:r>
              <a:rPr lang="ja-JP" sz="1200" b="0" dirty="0">
                <a:solidFill>
                  <a:srgbClr val="102E4D"/>
                </a:solidFill>
                <a:latin typeface="Meiryo"/>
                <a:ea typeface="Meiryo"/>
              </a:rPr>
              <a:t>安全を確保しながら声を掛けて避難。</a:t>
            </a:r>
          </a:p>
          <a:p>
            <a:pPr algn="l">
              <a:lnSpc>
                <a:spcPct val="120000"/>
              </a:lnSpc>
              <a:spcBef>
                <a:spcPts val="0"/>
              </a:spcBef>
              <a:spcAft>
                <a:spcPts val="0"/>
              </a:spcAft>
            </a:pPr>
            <a:r>
              <a:rPr lang="ja-JP" sz="1200" b="0" dirty="0">
                <a:solidFill>
                  <a:srgbClr val="102E4D"/>
                </a:solidFill>
                <a:latin typeface="Meiryo"/>
                <a:ea typeface="Meiryo"/>
              </a:rPr>
              <a:t>ペットの水・餌・キャリーも準備し、</a:t>
            </a:r>
          </a:p>
          <a:p>
            <a:pPr algn="l">
              <a:lnSpc>
                <a:spcPct val="120000"/>
              </a:lnSpc>
              <a:spcBef>
                <a:spcPts val="0"/>
              </a:spcBef>
              <a:spcAft>
                <a:spcPts val="0"/>
              </a:spcAft>
            </a:pPr>
            <a:r>
              <a:rPr lang="ja-JP" sz="1200" b="0" dirty="0">
                <a:solidFill>
                  <a:srgbClr val="102E4D"/>
                </a:solidFill>
                <a:latin typeface="Meiryo"/>
                <a:ea typeface="Meiryo"/>
              </a:rPr>
              <a:t>同行できる経路と受入れルールを確認。</a:t>
            </a:r>
          </a:p>
        </p:txBody>
      </p:sp>
      <p:sp>
        <p:nvSpPr>
          <p:cNvPr id="29" name="pets"/>
          <p:cNvSpPr txBox="1"/>
          <p:nvPr/>
        </p:nvSpPr>
        <p:spPr>
          <a:xfrm>
            <a:off x="5565176" y="6584771"/>
            <a:ext cx="4793294" cy="371647"/>
          </a:xfrm>
          <a:prstGeom prst="rect">
            <a:avLst/>
          </a:prstGeom>
          <a:noFill/>
        </p:spPr>
        <p:txBody>
          <a:bodyPr wrap="square" lIns="0" tIns="0" rIns="0" bIns="0" anchor="ctr">
            <a:noAutofit/>
          </a:bodyPr>
          <a:lstStyle/>
          <a:p>
            <a:pPr algn="l">
              <a:lnSpc>
                <a:spcPct val="114000"/>
              </a:lnSpc>
              <a:spcBef>
                <a:spcPts val="0"/>
              </a:spcBef>
              <a:spcAft>
                <a:spcPts val="0"/>
              </a:spcAft>
            </a:pPr>
            <a:r>
              <a:rPr lang="ja-JP" sz="1162" b="1" dirty="0">
                <a:solidFill>
                  <a:srgbClr val="C83F28"/>
                </a:solidFill>
                <a:latin typeface="Meiryo"/>
                <a:ea typeface="Meiryo"/>
              </a:rPr>
              <a:t>津波は繰り返します。解除まで避難を継続。</a:t>
            </a:r>
          </a:p>
          <a:p>
            <a:pPr algn="l">
              <a:lnSpc>
                <a:spcPct val="114000"/>
              </a:lnSpc>
              <a:spcBef>
                <a:spcPts val="0"/>
              </a:spcBef>
              <a:spcAft>
                <a:spcPts val="0"/>
              </a:spcAft>
            </a:pPr>
            <a:r>
              <a:rPr lang="ja-JP" sz="1162" b="1" dirty="0">
                <a:solidFill>
                  <a:srgbClr val="C83F28"/>
                </a:solidFill>
                <a:latin typeface="Meiryo"/>
                <a:ea typeface="Meiryo"/>
              </a:rPr>
              <a:t>人や荷物を探しに危険な場所へ戻らない。</a:t>
            </a:r>
          </a:p>
        </p:txBody>
      </p:sp>
      <p:sp>
        <p:nvSpPr>
          <p:cNvPr id="30" name="act1"/>
          <p:cNvSpPr txBox="1"/>
          <p:nvPr/>
        </p:nvSpPr>
        <p:spPr>
          <a:xfrm>
            <a:off x="333529" y="4116705"/>
            <a:ext cx="3201882" cy="266823"/>
          </a:xfrm>
          <a:prstGeom prst="rect">
            <a:avLst/>
          </a:prstGeom>
          <a:noFill/>
        </p:spPr>
        <p:txBody>
          <a:bodyPr wrap="square" lIns="0" tIns="0" rIns="0" bIns="0" anchor="ctr">
            <a:noAutofit/>
          </a:bodyPr>
          <a:lstStyle/>
          <a:p>
            <a:pPr algn="l">
              <a:lnSpc>
                <a:spcPct val="114000"/>
              </a:lnSpc>
              <a:spcBef>
                <a:spcPts val="0"/>
              </a:spcBef>
              <a:spcAft>
                <a:spcPts val="0"/>
              </a:spcAft>
            </a:pPr>
            <a:r>
              <a:rPr lang="ja-JP" sz="1575" b="1">
                <a:solidFill>
                  <a:srgbClr val="006B49"/>
                </a:solidFill>
                <a:latin typeface="Meiryo"/>
                <a:ea typeface="Meiryo"/>
              </a:rPr>
              <a:t>01  逃げる場所</a:t>
            </a:r>
          </a:p>
        </p:txBody>
      </p:sp>
      <p:sp>
        <p:nvSpPr>
          <p:cNvPr id="31" name="act2"/>
          <p:cNvSpPr txBox="1"/>
          <p:nvPr/>
        </p:nvSpPr>
        <p:spPr>
          <a:xfrm>
            <a:off x="3745058" y="4116705"/>
            <a:ext cx="3201882" cy="266823"/>
          </a:xfrm>
          <a:prstGeom prst="rect">
            <a:avLst/>
          </a:prstGeom>
          <a:noFill/>
        </p:spPr>
        <p:txBody>
          <a:bodyPr wrap="square" lIns="0" tIns="0" rIns="0" bIns="0" anchor="ctr">
            <a:noAutofit/>
          </a:bodyPr>
          <a:lstStyle/>
          <a:p>
            <a:pPr algn="l">
              <a:lnSpc>
                <a:spcPct val="114000"/>
              </a:lnSpc>
              <a:spcBef>
                <a:spcPts val="0"/>
              </a:spcBef>
              <a:spcAft>
                <a:spcPts val="0"/>
              </a:spcAft>
            </a:pPr>
            <a:r>
              <a:rPr lang="ja-JP" sz="1575" b="1">
                <a:solidFill>
                  <a:srgbClr val="006B49"/>
                </a:solidFill>
                <a:latin typeface="Meiryo"/>
                <a:ea typeface="Meiryo"/>
              </a:rPr>
              <a:t>02  持ち出し品</a:t>
            </a:r>
          </a:p>
        </p:txBody>
      </p:sp>
      <p:sp>
        <p:nvSpPr>
          <p:cNvPr id="32" name="act3"/>
          <p:cNvSpPr txBox="1"/>
          <p:nvPr/>
        </p:nvSpPr>
        <p:spPr>
          <a:xfrm>
            <a:off x="7156588" y="4116705"/>
            <a:ext cx="3201882" cy="266823"/>
          </a:xfrm>
          <a:prstGeom prst="rect">
            <a:avLst/>
          </a:prstGeom>
          <a:noFill/>
        </p:spPr>
        <p:txBody>
          <a:bodyPr wrap="square" lIns="0" tIns="0" rIns="0" bIns="0" anchor="ctr">
            <a:noAutofit/>
          </a:bodyPr>
          <a:lstStyle/>
          <a:p>
            <a:pPr algn="l">
              <a:lnSpc>
                <a:spcPct val="114000"/>
              </a:lnSpc>
              <a:spcBef>
                <a:spcPts val="0"/>
              </a:spcBef>
              <a:spcAft>
                <a:spcPts val="0"/>
              </a:spcAft>
            </a:pPr>
            <a:r>
              <a:rPr lang="ja-JP" sz="1575" b="1">
                <a:solidFill>
                  <a:srgbClr val="006B49"/>
                </a:solidFill>
                <a:latin typeface="Meiryo"/>
                <a:ea typeface="Meiryo"/>
              </a:rPr>
              <a:t>03  家の安全</a:t>
            </a:r>
          </a:p>
        </p:txBody>
      </p:sp>
      <p:sp>
        <p:nvSpPr>
          <p:cNvPr id="33" name="route"/>
          <p:cNvSpPr txBox="1"/>
          <p:nvPr/>
        </p:nvSpPr>
        <p:spPr>
          <a:xfrm>
            <a:off x="3745058" y="4431176"/>
            <a:ext cx="3201882" cy="562235"/>
          </a:xfrm>
          <a:prstGeom prst="rect">
            <a:avLst/>
          </a:prstGeom>
          <a:noFill/>
        </p:spPr>
        <p:txBody>
          <a:bodyPr wrap="square" lIns="0" tIns="0" rIns="0" bIns="0" anchor="ctr">
            <a:noAutofit/>
          </a:bodyPr>
          <a:lstStyle/>
          <a:p>
            <a:pPr algn="l">
              <a:lnSpc>
                <a:spcPct val="114000"/>
              </a:lnSpc>
              <a:spcBef>
                <a:spcPts val="0"/>
              </a:spcBef>
              <a:spcAft>
                <a:spcPts val="0"/>
              </a:spcAft>
            </a:pPr>
            <a:r>
              <a:rPr lang="ja-JP" sz="1275" b="1">
                <a:solidFill>
                  <a:srgbClr val="006B49"/>
                </a:solidFill>
                <a:latin typeface="Meiryo"/>
                <a:ea typeface="Meiryo"/>
              </a:rPr>
              <a:t>水・食料・常備薬・貴重品</a:t>
            </a:r>
            <a:r>
              <a:rPr lang="ja-JP" sz="1275" b="0">
                <a:solidFill>
                  <a:srgbClr val="102E4D"/>
                </a:solidFill>
                <a:latin typeface="Meiryo"/>
                <a:ea typeface="Meiryo"/>
              </a:rPr>
              <a:t>を</a:t>
            </a:r>
          </a:p>
          <a:p>
            <a:pPr algn="l">
              <a:lnSpc>
                <a:spcPct val="114000"/>
              </a:lnSpc>
              <a:spcBef>
                <a:spcPts val="0"/>
              </a:spcBef>
              <a:spcAft>
                <a:spcPts val="0"/>
              </a:spcAft>
            </a:pPr>
            <a:r>
              <a:rPr lang="ja-JP" sz="1275" b="0">
                <a:solidFill>
                  <a:srgbClr val="102E4D"/>
                </a:solidFill>
                <a:latin typeface="Meiryo"/>
                <a:ea typeface="Meiryo"/>
              </a:rPr>
              <a:t>用意し、すぐ取れる場所へ。</a:t>
            </a:r>
          </a:p>
          <a:p>
            <a:pPr algn="l">
              <a:lnSpc>
                <a:spcPct val="114000"/>
              </a:lnSpc>
              <a:spcBef>
                <a:spcPts val="0"/>
              </a:spcBef>
              <a:spcAft>
                <a:spcPts val="0"/>
              </a:spcAft>
            </a:pPr>
            <a:r>
              <a:rPr lang="ja-JP" sz="1275" b="0">
                <a:solidFill>
                  <a:srgbClr val="102E4D"/>
                </a:solidFill>
                <a:latin typeface="Meiryo"/>
                <a:ea typeface="Meiryo"/>
              </a:rPr>
              <a:t>中身も定期的に見直そう。</a:t>
            </a:r>
          </a:p>
        </p:txBody>
      </p:sp>
      <p:sp>
        <p:nvSpPr>
          <p:cNvPr id="34" name="no-return"/>
          <p:cNvSpPr txBox="1"/>
          <p:nvPr/>
        </p:nvSpPr>
        <p:spPr>
          <a:xfrm>
            <a:off x="333529" y="5012470"/>
            <a:ext cx="10024941" cy="171529"/>
          </a:xfrm>
          <a:prstGeom prst="rect">
            <a:avLst/>
          </a:prstGeom>
          <a:noFill/>
        </p:spPr>
        <p:txBody>
          <a:bodyPr wrap="square" lIns="0" tIns="0" rIns="0" bIns="0" anchor="ctr">
            <a:noAutofit/>
          </a:bodyPr>
          <a:lstStyle/>
          <a:p>
            <a:pPr algn="ctr">
              <a:lnSpc>
                <a:spcPct val="114000"/>
              </a:lnSpc>
              <a:spcBef>
                <a:spcPts val="0"/>
              </a:spcBef>
              <a:spcAft>
                <a:spcPts val="0"/>
              </a:spcAft>
            </a:pPr>
            <a:r>
              <a:rPr lang="ja-JP" sz="975" b="0">
                <a:solidFill>
                  <a:srgbClr val="006B49"/>
                </a:solidFill>
                <a:latin typeface="Meiryo"/>
                <a:ea typeface="Meiryo"/>
              </a:rPr>
              <a:t>町の防災マップは、吉野ヶ里町ホームページで確認できます。</a:t>
            </a:r>
          </a:p>
        </p:txBody>
      </p:sp>
      <p:sp>
        <p:nvSpPr>
          <p:cNvPr id="35" name="color-meaning"/>
          <p:cNvSpPr txBox="1"/>
          <p:nvPr/>
        </p:nvSpPr>
        <p:spPr>
          <a:xfrm>
            <a:off x="7290000" y="142941"/>
            <a:ext cx="3144705" cy="190588"/>
          </a:xfrm>
          <a:prstGeom prst="rect">
            <a:avLst/>
          </a:prstGeom>
          <a:noFill/>
        </p:spPr>
        <p:txBody>
          <a:bodyPr wrap="square" lIns="0" tIns="0" rIns="0" bIns="0" anchor="ctr">
            <a:noAutofit/>
          </a:bodyPr>
          <a:lstStyle/>
          <a:p>
            <a:pPr algn="l">
              <a:lnSpc>
                <a:spcPct val="114000"/>
              </a:lnSpc>
              <a:spcBef>
                <a:spcPts val="0"/>
              </a:spcBef>
              <a:spcAft>
                <a:spcPts val="0"/>
              </a:spcAft>
            </a:pPr>
            <a:r>
              <a:rPr lang="ja-JP" altLang="en-US" sz="1400" b="1" dirty="0">
                <a:solidFill>
                  <a:srgbClr val="C83F28"/>
                </a:solidFill>
                <a:latin typeface="Meiryo"/>
                <a:ea typeface="Meiryo"/>
              </a:rPr>
              <a:t>赤＝注意・避難　</a:t>
            </a:r>
            <a:r>
              <a:rPr lang="ja-JP" altLang="en-US" sz="1400" b="1" dirty="0">
                <a:solidFill>
                  <a:srgbClr val="006B49"/>
                </a:solidFill>
                <a:latin typeface="Meiryo"/>
                <a:ea typeface="Meiryo"/>
              </a:rPr>
              <a:t>緑＝備え　</a:t>
            </a:r>
            <a:r>
              <a:rPr lang="ja-JP" altLang="en-US" sz="1400" b="1" dirty="0">
                <a:solidFill>
                  <a:srgbClr val="165BA3"/>
                </a:solidFill>
                <a:latin typeface="Meiryo"/>
                <a:ea typeface="Meiryo"/>
              </a:rPr>
              <a:t>青＝協力</a:t>
            </a:r>
          </a:p>
        </p:txBody>
      </p:sp>
    </p:spTree>
    <p:extLst>
      <p:ext uri="{BB962C8B-B14F-4D97-AF65-F5344CB8AC3E}">
        <p14:creationId xmlns:p14="http://schemas.microsoft.com/office/powerpoint/2010/main" val="10000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123</TotalTime>
  <Words>878</Words>
  <Application>Microsoft Office PowerPoint</Application>
  <PresentationFormat>ユーザー設定</PresentationFormat>
  <Paragraphs>57</Paragraphs>
  <Slides>1</Slides>
  <Notes>1</Notes>
  <HiddenSlides>0</HiddenSlides>
  <MMClips>0</MMClips>
  <ScaleCrop>false</ScaleCrop>
  <HeadingPairs>
    <vt:vector size="6" baseType="variant">
      <vt:variant>
        <vt:lpstr>使用されているフォント</vt:lpstr>
      </vt:variant>
      <vt:variant>
        <vt:i4>1</vt:i4>
      </vt:variant>
      <vt:variant>
        <vt:lpstr>テーマ</vt:lpstr>
      </vt:variant>
      <vt:variant>
        <vt:i4>1</vt:i4>
      </vt:variant>
      <vt:variant>
        <vt:lpstr>スライド タイトル</vt:lpstr>
      </vt:variant>
      <vt:variant>
        <vt:i4>1</vt:i4>
      </vt:variant>
    </vt:vector>
  </HeadingPairs>
  <TitlesOfParts>
    <vt:vector size="3" baseType="lpstr">
      <vt:lpstr>Meiryo</vt:lpstr>
      <vt:lpstr>ChatGPT</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児玉 光太郎</dc:creator>
  <cp:lastModifiedBy>児玉 光太郎</cp:lastModifiedBy>
  <cp:revision>1</cp:revision>
  <dcterms:created xsi:type="dcterms:W3CDTF">2026-10-15T00:35:01Z</dcterms:created>
  <dcterms:modified xsi:type="dcterms:W3CDTF">2026-10-15T02:38:44Z</dcterms:modified>
</cp:coreProperties>
</file>