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58" r:id="rId2"/>
    <p:sldId id="260" r:id="rId3"/>
    <p:sldId id="261" r:id="rId4"/>
    <p:sldId id="262" r:id="rId5"/>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p:scale>
          <a:sx n="100" d="100"/>
          <a:sy n="100" d="100"/>
        </p:scale>
        <p:origin x="1004" y="-5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C1D02675-2356-4C5D-B031-361A4F9D1C11}" type="datetimeFigureOut">
              <a:rPr kumimoji="1" lang="ja-JP" altLang="en-US" smtClean="0"/>
              <a:t>2026/3/30</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7004ED1C-C0B4-494F-B7F6-075DEB73E1AE}" type="slidenum">
              <a:rPr kumimoji="1" lang="ja-JP" altLang="en-US" smtClean="0"/>
              <a:t>‹#›</a:t>
            </a:fld>
            <a:endParaRPr kumimoji="1" lang="ja-JP" altLang="en-US"/>
          </a:p>
        </p:txBody>
      </p:sp>
    </p:spTree>
    <p:extLst>
      <p:ext uri="{BB962C8B-B14F-4D97-AF65-F5344CB8AC3E}">
        <p14:creationId xmlns:p14="http://schemas.microsoft.com/office/powerpoint/2010/main" val="36324446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00DD46C-B59A-4A33-9C60-6BD97BA5302A}"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r>
              <a:rPr kumimoji="1" lang="ja-JP" altLang="en-US"/>
              <a:t>情報セキュリティ基本方針</a:t>
            </a:r>
          </a:p>
        </p:txBody>
      </p:sp>
      <p:sp>
        <p:nvSpPr>
          <p:cNvPr id="6" name="Slide Number Placeholder 5"/>
          <p:cNvSpPr>
            <a:spLocks noGrp="1"/>
          </p:cNvSpPr>
          <p:nvPr>
            <p:ph type="sldNum" sz="quarter" idx="12"/>
          </p:nvPr>
        </p:nvSpPr>
        <p:spPr/>
        <p:txBody>
          <a:bodyPr/>
          <a:lstStyle/>
          <a:p>
            <a:fld id="{E82A11AD-83B5-476B-948D-AE57F7A5D147}" type="slidenum">
              <a:rPr kumimoji="1" lang="ja-JP" altLang="en-US" smtClean="0"/>
              <a:t>‹#›</a:t>
            </a:fld>
            <a:endParaRPr kumimoji="1" lang="ja-JP" altLang="en-US"/>
          </a:p>
        </p:txBody>
      </p:sp>
    </p:spTree>
    <p:extLst>
      <p:ext uri="{BB962C8B-B14F-4D97-AF65-F5344CB8AC3E}">
        <p14:creationId xmlns:p14="http://schemas.microsoft.com/office/powerpoint/2010/main" val="2367184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982ED86-5EDA-45EA-8BF6-7DA427F6D9E9}"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r>
              <a:rPr kumimoji="1" lang="ja-JP" altLang="en-US"/>
              <a:t>情報セキュリティ基本方針</a:t>
            </a:r>
          </a:p>
        </p:txBody>
      </p:sp>
      <p:sp>
        <p:nvSpPr>
          <p:cNvPr id="6" name="Slide Number Placeholder 5"/>
          <p:cNvSpPr>
            <a:spLocks noGrp="1"/>
          </p:cNvSpPr>
          <p:nvPr>
            <p:ph type="sldNum" sz="quarter" idx="12"/>
          </p:nvPr>
        </p:nvSpPr>
        <p:spPr/>
        <p:txBody>
          <a:bodyPr/>
          <a:lstStyle/>
          <a:p>
            <a:fld id="{E82A11AD-83B5-476B-948D-AE57F7A5D147}" type="slidenum">
              <a:rPr kumimoji="1" lang="ja-JP" altLang="en-US" smtClean="0"/>
              <a:t>‹#›</a:t>
            </a:fld>
            <a:endParaRPr kumimoji="1" lang="ja-JP" altLang="en-US"/>
          </a:p>
        </p:txBody>
      </p:sp>
    </p:spTree>
    <p:extLst>
      <p:ext uri="{BB962C8B-B14F-4D97-AF65-F5344CB8AC3E}">
        <p14:creationId xmlns:p14="http://schemas.microsoft.com/office/powerpoint/2010/main" val="2946144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BEFDC0-9118-454C-A4EB-86F0780417B2}"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r>
              <a:rPr kumimoji="1" lang="ja-JP" altLang="en-US"/>
              <a:t>情報セキュリティ基本方針</a:t>
            </a:r>
          </a:p>
        </p:txBody>
      </p:sp>
      <p:sp>
        <p:nvSpPr>
          <p:cNvPr id="6" name="Slide Number Placeholder 5"/>
          <p:cNvSpPr>
            <a:spLocks noGrp="1"/>
          </p:cNvSpPr>
          <p:nvPr>
            <p:ph type="sldNum" sz="quarter" idx="12"/>
          </p:nvPr>
        </p:nvSpPr>
        <p:spPr/>
        <p:txBody>
          <a:bodyPr/>
          <a:lstStyle/>
          <a:p>
            <a:fld id="{E82A11AD-83B5-476B-948D-AE57F7A5D147}" type="slidenum">
              <a:rPr kumimoji="1" lang="ja-JP" altLang="en-US" smtClean="0"/>
              <a:t>‹#›</a:t>
            </a:fld>
            <a:endParaRPr kumimoji="1" lang="ja-JP" altLang="en-US"/>
          </a:p>
        </p:txBody>
      </p:sp>
    </p:spTree>
    <p:extLst>
      <p:ext uri="{BB962C8B-B14F-4D97-AF65-F5344CB8AC3E}">
        <p14:creationId xmlns:p14="http://schemas.microsoft.com/office/powerpoint/2010/main" val="1120683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471487" y="1145098"/>
            <a:ext cx="5915025" cy="775827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902F4A8-27E9-4FF8-B729-00600F8235B5}"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r>
              <a:rPr kumimoji="1" lang="ja-JP" altLang="en-US"/>
              <a:t>情報セキュリティ基本方針</a:t>
            </a:r>
          </a:p>
        </p:txBody>
      </p:sp>
      <p:sp>
        <p:nvSpPr>
          <p:cNvPr id="6" name="Slide Number Placeholder 5"/>
          <p:cNvSpPr>
            <a:spLocks noGrp="1"/>
          </p:cNvSpPr>
          <p:nvPr>
            <p:ph type="sldNum" sz="quarter" idx="12"/>
          </p:nvPr>
        </p:nvSpPr>
        <p:spPr/>
        <p:txBody>
          <a:bodyPr/>
          <a:lstStyle/>
          <a:p>
            <a:fld id="{E82A11AD-83B5-476B-948D-AE57F7A5D147}" type="slidenum">
              <a:rPr kumimoji="1" lang="ja-JP" altLang="en-US" smtClean="0"/>
              <a:t>‹#›</a:t>
            </a:fld>
            <a:endParaRPr kumimoji="1" lang="ja-JP" altLang="en-US"/>
          </a:p>
        </p:txBody>
      </p:sp>
      <p:cxnSp>
        <p:nvCxnSpPr>
          <p:cNvPr id="15" name="直線コネクタ 14">
            <a:extLst>
              <a:ext uri="{FF2B5EF4-FFF2-40B4-BE49-F238E27FC236}">
                <a16:creationId xmlns:a16="http://schemas.microsoft.com/office/drawing/2014/main" id="{12CAD538-E502-E6B8-D3CB-7D9A0BA1D047}"/>
              </a:ext>
            </a:extLst>
          </p:cNvPr>
          <p:cNvCxnSpPr>
            <a:cxnSpLocks/>
          </p:cNvCxnSpPr>
          <p:nvPr userDrawn="1"/>
        </p:nvCxnSpPr>
        <p:spPr>
          <a:xfrm>
            <a:off x="4343400" y="802342"/>
            <a:ext cx="2043112"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7EBE3A84-9A2F-5F32-FA9D-677A0C5CB9C4}"/>
              </a:ext>
            </a:extLst>
          </p:cNvPr>
          <p:cNvSpPr txBox="1"/>
          <p:nvPr userDrawn="1"/>
        </p:nvSpPr>
        <p:spPr>
          <a:xfrm>
            <a:off x="4343400" y="615393"/>
            <a:ext cx="2043112" cy="184666"/>
          </a:xfrm>
          <a:prstGeom prst="rect">
            <a:avLst/>
          </a:prstGeom>
          <a:noFill/>
        </p:spPr>
        <p:txBody>
          <a:bodyPr wrap="square" lIns="0" tIns="0" rIns="0" bIns="0" rtlCol="0">
            <a:spAutoFit/>
          </a:bodyPr>
          <a:lstStyle/>
          <a:p>
            <a:pPr algn="r"/>
            <a:r>
              <a:rPr kumimoji="1" lang="ja-JP" altLang="en-US" sz="1200"/>
              <a:t>最終改定日：令和</a:t>
            </a:r>
            <a:r>
              <a:rPr kumimoji="1" lang="en-US" altLang="ja-JP" sz="1200"/>
              <a:t>8</a:t>
            </a:r>
            <a:r>
              <a:rPr kumimoji="1" lang="ja-JP" altLang="en-US" sz="1200"/>
              <a:t>年</a:t>
            </a:r>
            <a:r>
              <a:rPr kumimoji="1" lang="en-US" altLang="ja-JP" sz="1200"/>
              <a:t>4</a:t>
            </a:r>
            <a:r>
              <a:rPr kumimoji="1" lang="ja-JP" altLang="en-US" sz="1200"/>
              <a:t>月</a:t>
            </a:r>
            <a:r>
              <a:rPr kumimoji="1" lang="en-US" altLang="ja-JP" sz="1200"/>
              <a:t>1</a:t>
            </a:r>
            <a:r>
              <a:rPr kumimoji="1" lang="ja-JP" altLang="en-US" sz="1200"/>
              <a:t>日</a:t>
            </a:r>
          </a:p>
        </p:txBody>
      </p:sp>
      <p:cxnSp>
        <p:nvCxnSpPr>
          <p:cNvPr id="2" name="直線コネクタ 1">
            <a:extLst>
              <a:ext uri="{FF2B5EF4-FFF2-40B4-BE49-F238E27FC236}">
                <a16:creationId xmlns:a16="http://schemas.microsoft.com/office/drawing/2014/main" id="{48E16B7C-14D7-8BE8-69BA-89C33CEA043C}"/>
              </a:ext>
            </a:extLst>
          </p:cNvPr>
          <p:cNvCxnSpPr>
            <a:cxnSpLocks/>
          </p:cNvCxnSpPr>
          <p:nvPr userDrawn="1"/>
        </p:nvCxnSpPr>
        <p:spPr>
          <a:xfrm>
            <a:off x="442715" y="800059"/>
            <a:ext cx="261610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9CD92CBA-0657-0DD8-AC5C-744F22D6CBE1}"/>
              </a:ext>
            </a:extLst>
          </p:cNvPr>
          <p:cNvSpPr txBox="1"/>
          <p:nvPr userDrawn="1"/>
        </p:nvSpPr>
        <p:spPr>
          <a:xfrm>
            <a:off x="442715" y="585700"/>
            <a:ext cx="2616101" cy="184666"/>
          </a:xfrm>
          <a:prstGeom prst="rect">
            <a:avLst/>
          </a:prstGeom>
          <a:noFill/>
        </p:spPr>
        <p:txBody>
          <a:bodyPr wrap="none" lIns="0" tIns="0" rIns="0" bIns="0" rtlCol="0">
            <a:spAutoFit/>
          </a:bodyPr>
          <a:lstStyle/>
          <a:p>
            <a:r>
              <a:rPr kumimoji="1" lang="ja-JP" altLang="en-US" sz="1200"/>
              <a:t>吉野ヶ里町情報セキュリティポリシー</a:t>
            </a:r>
          </a:p>
        </p:txBody>
      </p:sp>
    </p:spTree>
    <p:extLst>
      <p:ext uri="{BB962C8B-B14F-4D97-AF65-F5344CB8AC3E}">
        <p14:creationId xmlns:p14="http://schemas.microsoft.com/office/powerpoint/2010/main" val="2260912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994F9B8-F5AA-4E25-AFA8-1BDEB184E5BA}"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r>
              <a:rPr kumimoji="1" lang="ja-JP" altLang="en-US"/>
              <a:t>情報セキュリティ基本方針</a:t>
            </a:r>
          </a:p>
        </p:txBody>
      </p:sp>
      <p:sp>
        <p:nvSpPr>
          <p:cNvPr id="6" name="Slide Number Placeholder 5"/>
          <p:cNvSpPr>
            <a:spLocks noGrp="1"/>
          </p:cNvSpPr>
          <p:nvPr>
            <p:ph type="sldNum" sz="quarter" idx="12"/>
          </p:nvPr>
        </p:nvSpPr>
        <p:spPr/>
        <p:txBody>
          <a:bodyPr/>
          <a:lstStyle/>
          <a:p>
            <a:fld id="{E82A11AD-83B5-476B-948D-AE57F7A5D147}" type="slidenum">
              <a:rPr kumimoji="1" lang="ja-JP" altLang="en-US" smtClean="0"/>
              <a:t>‹#›</a:t>
            </a:fld>
            <a:endParaRPr kumimoji="1" lang="ja-JP" altLang="en-US"/>
          </a:p>
        </p:txBody>
      </p:sp>
    </p:spTree>
    <p:extLst>
      <p:ext uri="{BB962C8B-B14F-4D97-AF65-F5344CB8AC3E}">
        <p14:creationId xmlns:p14="http://schemas.microsoft.com/office/powerpoint/2010/main" val="2085710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7B7814E-EA2C-407B-8E6B-9D4DC4BBA8DA}"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r>
              <a:rPr kumimoji="1" lang="ja-JP" altLang="en-US"/>
              <a:t>情報セキュリティ基本方針</a:t>
            </a:r>
          </a:p>
        </p:txBody>
      </p:sp>
      <p:sp>
        <p:nvSpPr>
          <p:cNvPr id="7" name="Slide Number Placeholder 6"/>
          <p:cNvSpPr>
            <a:spLocks noGrp="1"/>
          </p:cNvSpPr>
          <p:nvPr>
            <p:ph type="sldNum" sz="quarter" idx="12"/>
          </p:nvPr>
        </p:nvSpPr>
        <p:spPr/>
        <p:txBody>
          <a:bodyPr/>
          <a:lstStyle/>
          <a:p>
            <a:fld id="{E82A11AD-83B5-476B-948D-AE57F7A5D147}" type="slidenum">
              <a:rPr kumimoji="1" lang="ja-JP" altLang="en-US" smtClean="0"/>
              <a:t>‹#›</a:t>
            </a:fld>
            <a:endParaRPr kumimoji="1" lang="ja-JP" altLang="en-US"/>
          </a:p>
        </p:txBody>
      </p:sp>
    </p:spTree>
    <p:extLst>
      <p:ext uri="{BB962C8B-B14F-4D97-AF65-F5344CB8AC3E}">
        <p14:creationId xmlns:p14="http://schemas.microsoft.com/office/powerpoint/2010/main" val="3939547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3D830E7-8B45-4A9B-9B6D-8CC9CA0F5EC9}" type="datetime1">
              <a:rPr kumimoji="1" lang="ja-JP" altLang="en-US" smtClean="0"/>
              <a:t>2026/3/30</a:t>
            </a:fld>
            <a:endParaRPr kumimoji="1" lang="ja-JP" altLang="en-US"/>
          </a:p>
        </p:txBody>
      </p:sp>
      <p:sp>
        <p:nvSpPr>
          <p:cNvPr id="8" name="Footer Placeholder 7"/>
          <p:cNvSpPr>
            <a:spLocks noGrp="1"/>
          </p:cNvSpPr>
          <p:nvPr>
            <p:ph type="ftr" sz="quarter" idx="11"/>
          </p:nvPr>
        </p:nvSpPr>
        <p:spPr/>
        <p:txBody>
          <a:bodyPr/>
          <a:lstStyle/>
          <a:p>
            <a:r>
              <a:rPr kumimoji="1" lang="ja-JP" altLang="en-US"/>
              <a:t>情報セキュリティ基本方針</a:t>
            </a:r>
          </a:p>
        </p:txBody>
      </p:sp>
      <p:sp>
        <p:nvSpPr>
          <p:cNvPr id="9" name="Slide Number Placeholder 8"/>
          <p:cNvSpPr>
            <a:spLocks noGrp="1"/>
          </p:cNvSpPr>
          <p:nvPr>
            <p:ph type="sldNum" sz="quarter" idx="12"/>
          </p:nvPr>
        </p:nvSpPr>
        <p:spPr/>
        <p:txBody>
          <a:bodyPr/>
          <a:lstStyle/>
          <a:p>
            <a:fld id="{E82A11AD-83B5-476B-948D-AE57F7A5D147}" type="slidenum">
              <a:rPr kumimoji="1" lang="ja-JP" altLang="en-US" smtClean="0"/>
              <a:t>‹#›</a:t>
            </a:fld>
            <a:endParaRPr kumimoji="1" lang="ja-JP" altLang="en-US"/>
          </a:p>
        </p:txBody>
      </p:sp>
    </p:spTree>
    <p:extLst>
      <p:ext uri="{BB962C8B-B14F-4D97-AF65-F5344CB8AC3E}">
        <p14:creationId xmlns:p14="http://schemas.microsoft.com/office/powerpoint/2010/main" val="1247560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9EB6352-AE5E-4047-9857-B7A122848F2F}" type="datetime1">
              <a:rPr kumimoji="1" lang="ja-JP" altLang="en-US" smtClean="0"/>
              <a:t>2026/3/30</a:t>
            </a:fld>
            <a:endParaRPr kumimoji="1" lang="ja-JP" altLang="en-US"/>
          </a:p>
        </p:txBody>
      </p:sp>
      <p:sp>
        <p:nvSpPr>
          <p:cNvPr id="4" name="Footer Placeholder 3"/>
          <p:cNvSpPr>
            <a:spLocks noGrp="1"/>
          </p:cNvSpPr>
          <p:nvPr>
            <p:ph type="ftr" sz="quarter" idx="11"/>
          </p:nvPr>
        </p:nvSpPr>
        <p:spPr/>
        <p:txBody>
          <a:bodyPr/>
          <a:lstStyle/>
          <a:p>
            <a:r>
              <a:rPr kumimoji="1" lang="ja-JP" altLang="en-US"/>
              <a:t>情報セキュリティ基本方針</a:t>
            </a:r>
          </a:p>
        </p:txBody>
      </p:sp>
      <p:sp>
        <p:nvSpPr>
          <p:cNvPr id="5" name="Slide Number Placeholder 4"/>
          <p:cNvSpPr>
            <a:spLocks noGrp="1"/>
          </p:cNvSpPr>
          <p:nvPr>
            <p:ph type="sldNum" sz="quarter" idx="12"/>
          </p:nvPr>
        </p:nvSpPr>
        <p:spPr/>
        <p:txBody>
          <a:bodyPr/>
          <a:lstStyle/>
          <a:p>
            <a:fld id="{E82A11AD-83B5-476B-948D-AE57F7A5D147}" type="slidenum">
              <a:rPr kumimoji="1" lang="ja-JP" altLang="en-US" smtClean="0"/>
              <a:t>‹#›</a:t>
            </a:fld>
            <a:endParaRPr kumimoji="1" lang="ja-JP" altLang="en-US"/>
          </a:p>
        </p:txBody>
      </p:sp>
    </p:spTree>
    <p:extLst>
      <p:ext uri="{BB962C8B-B14F-4D97-AF65-F5344CB8AC3E}">
        <p14:creationId xmlns:p14="http://schemas.microsoft.com/office/powerpoint/2010/main" val="971523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917CD7-314C-4BFE-97E9-F30642B38598}" type="datetime1">
              <a:rPr kumimoji="1" lang="ja-JP" altLang="en-US" smtClean="0"/>
              <a:t>2026/3/30</a:t>
            </a:fld>
            <a:endParaRPr kumimoji="1" lang="ja-JP" altLang="en-US"/>
          </a:p>
        </p:txBody>
      </p:sp>
      <p:sp>
        <p:nvSpPr>
          <p:cNvPr id="3" name="Footer Placeholder 2"/>
          <p:cNvSpPr>
            <a:spLocks noGrp="1"/>
          </p:cNvSpPr>
          <p:nvPr>
            <p:ph type="ftr" sz="quarter" idx="11"/>
          </p:nvPr>
        </p:nvSpPr>
        <p:spPr/>
        <p:txBody>
          <a:bodyPr/>
          <a:lstStyle/>
          <a:p>
            <a:r>
              <a:rPr kumimoji="1" lang="ja-JP" altLang="en-US"/>
              <a:t>情報セキュリティ基本方針</a:t>
            </a:r>
          </a:p>
        </p:txBody>
      </p:sp>
      <p:sp>
        <p:nvSpPr>
          <p:cNvPr id="4" name="Slide Number Placeholder 3"/>
          <p:cNvSpPr>
            <a:spLocks noGrp="1"/>
          </p:cNvSpPr>
          <p:nvPr>
            <p:ph type="sldNum" sz="quarter" idx="12"/>
          </p:nvPr>
        </p:nvSpPr>
        <p:spPr/>
        <p:txBody>
          <a:bodyPr/>
          <a:lstStyle/>
          <a:p>
            <a:fld id="{E82A11AD-83B5-476B-948D-AE57F7A5D147}" type="slidenum">
              <a:rPr kumimoji="1" lang="ja-JP" altLang="en-US" smtClean="0"/>
              <a:t>‹#›</a:t>
            </a:fld>
            <a:endParaRPr kumimoji="1" lang="ja-JP" altLang="en-US"/>
          </a:p>
        </p:txBody>
      </p:sp>
    </p:spTree>
    <p:extLst>
      <p:ext uri="{BB962C8B-B14F-4D97-AF65-F5344CB8AC3E}">
        <p14:creationId xmlns:p14="http://schemas.microsoft.com/office/powerpoint/2010/main" val="3969811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C76026-5F25-4E49-ADEC-515049A3CBE9}"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r>
              <a:rPr kumimoji="1" lang="ja-JP" altLang="en-US"/>
              <a:t>情報セキュリティ基本方針</a:t>
            </a:r>
          </a:p>
        </p:txBody>
      </p:sp>
      <p:sp>
        <p:nvSpPr>
          <p:cNvPr id="7" name="Slide Number Placeholder 6"/>
          <p:cNvSpPr>
            <a:spLocks noGrp="1"/>
          </p:cNvSpPr>
          <p:nvPr>
            <p:ph type="sldNum" sz="quarter" idx="12"/>
          </p:nvPr>
        </p:nvSpPr>
        <p:spPr/>
        <p:txBody>
          <a:bodyPr/>
          <a:lstStyle/>
          <a:p>
            <a:fld id="{E82A11AD-83B5-476B-948D-AE57F7A5D147}" type="slidenum">
              <a:rPr kumimoji="1" lang="ja-JP" altLang="en-US" smtClean="0"/>
              <a:t>‹#›</a:t>
            </a:fld>
            <a:endParaRPr kumimoji="1" lang="ja-JP" altLang="en-US"/>
          </a:p>
        </p:txBody>
      </p:sp>
    </p:spTree>
    <p:extLst>
      <p:ext uri="{BB962C8B-B14F-4D97-AF65-F5344CB8AC3E}">
        <p14:creationId xmlns:p14="http://schemas.microsoft.com/office/powerpoint/2010/main" val="593374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F094270-AB87-4409-8AA1-A0E660523BD7}"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r>
              <a:rPr kumimoji="1" lang="ja-JP" altLang="en-US"/>
              <a:t>情報セキュリティ基本方針</a:t>
            </a:r>
          </a:p>
        </p:txBody>
      </p:sp>
      <p:sp>
        <p:nvSpPr>
          <p:cNvPr id="7" name="Slide Number Placeholder 6"/>
          <p:cNvSpPr>
            <a:spLocks noGrp="1"/>
          </p:cNvSpPr>
          <p:nvPr>
            <p:ph type="sldNum" sz="quarter" idx="12"/>
          </p:nvPr>
        </p:nvSpPr>
        <p:spPr/>
        <p:txBody>
          <a:bodyPr/>
          <a:lstStyle/>
          <a:p>
            <a:fld id="{E82A11AD-83B5-476B-948D-AE57F7A5D147}" type="slidenum">
              <a:rPr kumimoji="1" lang="ja-JP" altLang="en-US" smtClean="0"/>
              <a:t>‹#›</a:t>
            </a:fld>
            <a:endParaRPr kumimoji="1" lang="ja-JP" altLang="en-US"/>
          </a:p>
        </p:txBody>
      </p:sp>
    </p:spTree>
    <p:extLst>
      <p:ext uri="{BB962C8B-B14F-4D97-AF65-F5344CB8AC3E}">
        <p14:creationId xmlns:p14="http://schemas.microsoft.com/office/powerpoint/2010/main" val="671227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592B8AF4-AC44-4557-B643-9A3151C1D279}" type="datetime1">
              <a:rPr kumimoji="1" lang="ja-JP" altLang="en-US" smtClean="0"/>
              <a:t>2026/3/30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kumimoji="1" lang="ja-JP" altLang="en-US"/>
              <a:t>情報セキュリティ基本方針</a:t>
            </a: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E82A11AD-83B5-476B-948D-AE57F7A5D147}" type="slidenum">
              <a:rPr kumimoji="1" lang="ja-JP" altLang="en-US" smtClean="0"/>
              <a:t>‹#›</a:t>
            </a:fld>
            <a:endParaRPr kumimoji="1" lang="ja-JP" altLang="en-US"/>
          </a:p>
        </p:txBody>
      </p:sp>
    </p:spTree>
    <p:extLst>
      <p:ext uri="{BB962C8B-B14F-4D97-AF65-F5344CB8AC3E}">
        <p14:creationId xmlns:p14="http://schemas.microsoft.com/office/powerpoint/2010/main" val="4475415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7A0F3AD-E86D-6F44-A026-EE645A0B8F67}"/>
              </a:ext>
            </a:extLst>
          </p:cNvPr>
          <p:cNvSpPr>
            <a:spLocks noGrp="1"/>
          </p:cNvSpPr>
          <p:nvPr>
            <p:ph idx="1"/>
          </p:nvPr>
        </p:nvSpPr>
        <p:spPr/>
        <p:txBody>
          <a:bodyPr>
            <a:normAutofit/>
          </a:bodyPr>
          <a:lstStyle/>
          <a:p>
            <a:pPr marL="0" indent="0">
              <a:buNone/>
            </a:pPr>
            <a:r>
              <a:rPr lang="ja-JP" altLang="en-US" sz="1200" dirty="0">
                <a:latin typeface="+mn-ea"/>
              </a:rPr>
              <a:t>１．目的</a:t>
            </a:r>
          </a:p>
          <a:p>
            <a:pPr marL="0" indent="0">
              <a:buNone/>
            </a:pPr>
            <a:r>
              <a:rPr lang="ja-JP" altLang="en-US" sz="1000" dirty="0">
                <a:latin typeface="+mn-ea"/>
              </a:rPr>
              <a:t>　本基本方針は、吉野ヶ里町（以下「本町」という。）が保有する情報資産の機密性、完全性及び可用性を維持するため、本町が実施する情報セキュリティ対策について基本的な事項を定めることを目的とする。</a:t>
            </a:r>
          </a:p>
          <a:p>
            <a:pPr marL="0" indent="0">
              <a:buNone/>
            </a:pPr>
            <a:r>
              <a:rPr lang="ja-JP" altLang="en-US" sz="1200" dirty="0">
                <a:latin typeface="+mn-ea"/>
              </a:rPr>
              <a:t>２．定義</a:t>
            </a:r>
          </a:p>
          <a:p>
            <a:pPr marL="0" indent="0">
              <a:buNone/>
            </a:pPr>
            <a:r>
              <a:rPr lang="ja-JP" altLang="en-US" sz="1000" dirty="0">
                <a:latin typeface="+mn-ea"/>
              </a:rPr>
              <a:t>　本基本方針において用いる用語の意味は、次のとおりとする。</a:t>
            </a:r>
          </a:p>
          <a:p>
            <a:pPr marL="0" indent="0">
              <a:buNone/>
            </a:pPr>
            <a:r>
              <a:rPr lang="en-US" altLang="ja-JP" sz="1000" dirty="0">
                <a:latin typeface="+mn-ea"/>
              </a:rPr>
              <a:t>(</a:t>
            </a:r>
            <a:r>
              <a:rPr lang="ja-JP" altLang="en-US" sz="1000" dirty="0">
                <a:latin typeface="+mn-ea"/>
              </a:rPr>
              <a:t>１</a:t>
            </a:r>
            <a:r>
              <a:rPr lang="en-US" altLang="ja-JP" sz="1000" dirty="0">
                <a:latin typeface="+mn-ea"/>
              </a:rPr>
              <a:t>)</a:t>
            </a:r>
            <a:r>
              <a:rPr lang="ja-JP" altLang="en-US" sz="1000" dirty="0">
                <a:latin typeface="+mn-ea"/>
              </a:rPr>
              <a:t>ネットワーク</a:t>
            </a:r>
          </a:p>
          <a:p>
            <a:pPr marL="0" indent="0">
              <a:buNone/>
            </a:pPr>
            <a:r>
              <a:rPr lang="ja-JP" altLang="en-US" sz="1000" dirty="0">
                <a:latin typeface="+mn-ea"/>
              </a:rPr>
              <a:t>　コンピュータ等を相互に接続するための通信網、その構成機器（ハードウェア及びソフトウェア）をいう。</a:t>
            </a:r>
          </a:p>
          <a:p>
            <a:pPr marL="0" indent="0">
              <a:buNone/>
            </a:pPr>
            <a:r>
              <a:rPr lang="en-US" altLang="ja-JP" sz="1000" dirty="0">
                <a:latin typeface="+mn-ea"/>
              </a:rPr>
              <a:t>(</a:t>
            </a:r>
            <a:r>
              <a:rPr lang="ja-JP" altLang="en-US" sz="1000" dirty="0">
                <a:latin typeface="+mn-ea"/>
              </a:rPr>
              <a:t>２</a:t>
            </a:r>
            <a:r>
              <a:rPr lang="en-US" altLang="ja-JP" sz="1000" dirty="0">
                <a:latin typeface="+mn-ea"/>
              </a:rPr>
              <a:t>)</a:t>
            </a:r>
            <a:r>
              <a:rPr lang="ja-JP" altLang="en-US" sz="1000" dirty="0">
                <a:latin typeface="+mn-ea"/>
              </a:rPr>
              <a:t>情報システム</a:t>
            </a:r>
          </a:p>
          <a:p>
            <a:pPr marL="0" indent="0">
              <a:buNone/>
            </a:pPr>
            <a:r>
              <a:rPr lang="ja-JP" altLang="en-US" sz="1000" dirty="0">
                <a:latin typeface="+mn-ea"/>
              </a:rPr>
              <a:t>　コンピュータ、ネットワーク及び電磁的記録媒体で構成され、情報処理を行う仕組みをいう。</a:t>
            </a:r>
          </a:p>
          <a:p>
            <a:pPr marL="0" indent="0">
              <a:buNone/>
            </a:pPr>
            <a:r>
              <a:rPr lang="en-US" altLang="ja-JP" sz="1000" dirty="0">
                <a:latin typeface="+mn-ea"/>
              </a:rPr>
              <a:t>(</a:t>
            </a:r>
            <a:r>
              <a:rPr lang="ja-JP" altLang="en-US" sz="1000" dirty="0">
                <a:latin typeface="+mn-ea"/>
              </a:rPr>
              <a:t>３</a:t>
            </a:r>
            <a:r>
              <a:rPr lang="en-US" altLang="ja-JP" sz="1000" dirty="0">
                <a:latin typeface="+mn-ea"/>
              </a:rPr>
              <a:t>)</a:t>
            </a:r>
            <a:r>
              <a:rPr lang="ja-JP" altLang="en-US" sz="1000" dirty="0">
                <a:latin typeface="+mn-ea"/>
              </a:rPr>
              <a:t>情報セキュリティ</a:t>
            </a:r>
          </a:p>
          <a:p>
            <a:pPr marL="0" indent="0">
              <a:buNone/>
            </a:pPr>
            <a:r>
              <a:rPr lang="ja-JP" altLang="en-US" sz="1000" dirty="0">
                <a:latin typeface="+mn-ea"/>
              </a:rPr>
              <a:t>　情報資産の機密性、完全性及び可用性を維持することをいう。</a:t>
            </a:r>
          </a:p>
          <a:p>
            <a:pPr marL="0" indent="0">
              <a:buNone/>
            </a:pPr>
            <a:r>
              <a:rPr lang="en-US" altLang="ja-JP" sz="1000" dirty="0">
                <a:latin typeface="+mn-ea"/>
              </a:rPr>
              <a:t>(</a:t>
            </a:r>
            <a:r>
              <a:rPr lang="ja-JP" altLang="en-US" sz="1000" dirty="0">
                <a:latin typeface="+mn-ea"/>
              </a:rPr>
              <a:t>４</a:t>
            </a:r>
            <a:r>
              <a:rPr lang="en-US" altLang="ja-JP" sz="1000" dirty="0">
                <a:latin typeface="+mn-ea"/>
              </a:rPr>
              <a:t>)</a:t>
            </a:r>
            <a:r>
              <a:rPr lang="ja-JP" altLang="en-US" sz="1000" dirty="0">
                <a:latin typeface="+mn-ea"/>
              </a:rPr>
              <a:t>情報セキュリティポリシー</a:t>
            </a:r>
          </a:p>
          <a:p>
            <a:pPr marL="0" indent="0">
              <a:buNone/>
            </a:pPr>
            <a:r>
              <a:rPr lang="ja-JP" altLang="en-US" sz="1000" dirty="0">
                <a:latin typeface="+mn-ea"/>
              </a:rPr>
              <a:t>　本基本方針及び情報セキュリティ対策基準をいう。</a:t>
            </a:r>
          </a:p>
          <a:p>
            <a:pPr marL="0" indent="0">
              <a:buNone/>
            </a:pPr>
            <a:r>
              <a:rPr lang="en-US" altLang="ja-JP" sz="1000" dirty="0">
                <a:latin typeface="+mn-ea"/>
              </a:rPr>
              <a:t>(</a:t>
            </a:r>
            <a:r>
              <a:rPr lang="ja-JP" altLang="en-US" sz="1000" dirty="0">
                <a:latin typeface="+mn-ea"/>
              </a:rPr>
              <a:t>５</a:t>
            </a:r>
            <a:r>
              <a:rPr lang="en-US" altLang="ja-JP" sz="1000" dirty="0">
                <a:latin typeface="+mn-ea"/>
              </a:rPr>
              <a:t>)</a:t>
            </a:r>
            <a:r>
              <a:rPr lang="ja-JP" altLang="en-US" sz="1000" dirty="0">
                <a:latin typeface="+mn-ea"/>
              </a:rPr>
              <a:t>機密性</a:t>
            </a:r>
          </a:p>
          <a:p>
            <a:pPr marL="0" indent="0">
              <a:buNone/>
            </a:pPr>
            <a:r>
              <a:rPr lang="ja-JP" altLang="en-US" sz="1000" dirty="0">
                <a:latin typeface="+mn-ea"/>
              </a:rPr>
              <a:t>　情報にアクセスすることを認められた者だけが、情報にアクセスできる状態を確保することをいう。</a:t>
            </a:r>
          </a:p>
          <a:p>
            <a:pPr marL="0" indent="0">
              <a:buNone/>
            </a:pPr>
            <a:r>
              <a:rPr lang="en-US" altLang="ja-JP" sz="1000" dirty="0">
                <a:latin typeface="+mn-ea"/>
              </a:rPr>
              <a:t>(</a:t>
            </a:r>
            <a:r>
              <a:rPr lang="ja-JP" altLang="en-US" sz="1000" dirty="0">
                <a:latin typeface="+mn-ea"/>
              </a:rPr>
              <a:t>６</a:t>
            </a:r>
            <a:r>
              <a:rPr lang="en-US" altLang="ja-JP" sz="1000" dirty="0">
                <a:latin typeface="+mn-ea"/>
              </a:rPr>
              <a:t>)</a:t>
            </a:r>
            <a:r>
              <a:rPr lang="ja-JP" altLang="en-US" sz="1000" dirty="0">
                <a:latin typeface="+mn-ea"/>
              </a:rPr>
              <a:t>完全性</a:t>
            </a:r>
          </a:p>
          <a:p>
            <a:pPr marL="0" indent="0">
              <a:buNone/>
            </a:pPr>
            <a:r>
              <a:rPr lang="ja-JP" altLang="en-US" sz="1000" dirty="0">
                <a:latin typeface="+mn-ea"/>
              </a:rPr>
              <a:t>　情報が破壊、改ざん又は消去されていない状態を確保することをいう。</a:t>
            </a:r>
          </a:p>
          <a:p>
            <a:pPr marL="0" indent="0">
              <a:buNone/>
            </a:pPr>
            <a:r>
              <a:rPr lang="en-US" altLang="ja-JP" sz="1000" dirty="0">
                <a:latin typeface="+mn-ea"/>
              </a:rPr>
              <a:t>(</a:t>
            </a:r>
            <a:r>
              <a:rPr lang="ja-JP" altLang="en-US" sz="1000" dirty="0">
                <a:latin typeface="+mn-ea"/>
              </a:rPr>
              <a:t>７</a:t>
            </a:r>
            <a:r>
              <a:rPr lang="en-US" altLang="ja-JP" sz="1000" dirty="0">
                <a:latin typeface="+mn-ea"/>
              </a:rPr>
              <a:t>)</a:t>
            </a:r>
            <a:r>
              <a:rPr lang="ja-JP" altLang="en-US" sz="1000" dirty="0">
                <a:latin typeface="+mn-ea"/>
              </a:rPr>
              <a:t>可用性</a:t>
            </a:r>
          </a:p>
          <a:p>
            <a:pPr marL="0" indent="0">
              <a:buNone/>
            </a:pPr>
            <a:r>
              <a:rPr lang="ja-JP" altLang="en-US" sz="1000" dirty="0">
                <a:latin typeface="+mn-ea"/>
              </a:rPr>
              <a:t>　情報にアクセスすることを認められた者が、必要なときに中断されることなく、情報にアクセスできる状態を確保することをいう。</a:t>
            </a:r>
          </a:p>
          <a:p>
            <a:pPr marL="0" indent="0">
              <a:buNone/>
            </a:pPr>
            <a:r>
              <a:rPr lang="en-US" altLang="ja-JP" sz="1000" dirty="0">
                <a:latin typeface="+mn-ea"/>
              </a:rPr>
              <a:t>(</a:t>
            </a:r>
            <a:r>
              <a:rPr lang="ja-JP" altLang="en-US" sz="1000" dirty="0">
                <a:latin typeface="+mn-ea"/>
              </a:rPr>
              <a:t>８</a:t>
            </a:r>
            <a:r>
              <a:rPr lang="en-US" altLang="ja-JP" sz="1000" dirty="0">
                <a:latin typeface="+mn-ea"/>
              </a:rPr>
              <a:t>)</a:t>
            </a:r>
            <a:r>
              <a:rPr lang="ja-JP" altLang="en-US" sz="1000" dirty="0">
                <a:latin typeface="+mn-ea"/>
              </a:rPr>
              <a:t>マイナンバー利用事務系（個人番号利用事務系）</a:t>
            </a:r>
          </a:p>
          <a:p>
            <a:pPr marL="0" indent="0">
              <a:buNone/>
            </a:pPr>
            <a:r>
              <a:rPr lang="ja-JP" altLang="en-US" sz="1000" dirty="0">
                <a:latin typeface="+mn-ea"/>
              </a:rPr>
              <a:t>　個人番号利用事務（社会保障、地方税若しくは防災に関する事務）又は戸籍事務等に関わる情報システム及びデータをいう。</a:t>
            </a:r>
          </a:p>
          <a:p>
            <a:pPr marL="0" indent="0">
              <a:buNone/>
            </a:pPr>
            <a:r>
              <a:rPr lang="en-US" altLang="ja-JP" sz="1000" dirty="0">
                <a:latin typeface="+mn-ea"/>
              </a:rPr>
              <a:t>(</a:t>
            </a:r>
            <a:r>
              <a:rPr lang="ja-JP" altLang="en-US" sz="1000" dirty="0">
                <a:latin typeface="+mn-ea"/>
              </a:rPr>
              <a:t>９</a:t>
            </a:r>
            <a:r>
              <a:rPr lang="en-US" altLang="ja-JP" sz="1000" dirty="0">
                <a:latin typeface="+mn-ea"/>
              </a:rPr>
              <a:t>)LGWAN</a:t>
            </a:r>
            <a:r>
              <a:rPr lang="ja-JP" altLang="en-US" sz="1000" dirty="0">
                <a:latin typeface="+mn-ea"/>
              </a:rPr>
              <a:t>接続系</a:t>
            </a:r>
          </a:p>
          <a:p>
            <a:pPr marL="0" indent="0">
              <a:buNone/>
            </a:pPr>
            <a:r>
              <a:rPr lang="ja-JP" altLang="en-US" sz="1000" dirty="0">
                <a:latin typeface="+mn-ea"/>
              </a:rPr>
              <a:t>　</a:t>
            </a:r>
            <a:r>
              <a:rPr lang="en-US" altLang="ja-JP" sz="1000" dirty="0">
                <a:latin typeface="+mn-ea"/>
              </a:rPr>
              <a:t>LGWAN</a:t>
            </a:r>
            <a:r>
              <a:rPr lang="ja-JP" altLang="en-US" sz="1000" dirty="0">
                <a:latin typeface="+mn-ea"/>
              </a:rPr>
              <a:t>に接続された情報システム及びその情報システムで取り扱うデータをいう。</a:t>
            </a:r>
            <a:r>
              <a:rPr lang="en-US" altLang="ja-JP" sz="1000" dirty="0">
                <a:latin typeface="+mn-ea"/>
              </a:rPr>
              <a:t>(</a:t>
            </a:r>
            <a:r>
              <a:rPr lang="ja-JP" altLang="en-US" sz="1000" dirty="0">
                <a:latin typeface="+mn-ea"/>
              </a:rPr>
              <a:t>マイナンバー利用事務系を除く</a:t>
            </a:r>
            <a:r>
              <a:rPr lang="en-US" altLang="ja-JP" sz="1000" dirty="0">
                <a:latin typeface="+mn-ea"/>
              </a:rPr>
              <a:t>)</a:t>
            </a:r>
          </a:p>
          <a:p>
            <a:pPr marL="0" indent="0">
              <a:buNone/>
            </a:pPr>
            <a:r>
              <a:rPr lang="en-US" altLang="ja-JP" sz="1000" dirty="0">
                <a:latin typeface="+mn-ea"/>
              </a:rPr>
              <a:t>(10)</a:t>
            </a:r>
            <a:r>
              <a:rPr lang="ja-JP" altLang="en-US" sz="1000" dirty="0">
                <a:latin typeface="+mn-ea"/>
              </a:rPr>
              <a:t>インターネット接続系</a:t>
            </a:r>
          </a:p>
          <a:p>
            <a:pPr marL="0" indent="0">
              <a:buNone/>
            </a:pPr>
            <a:r>
              <a:rPr lang="ja-JP" altLang="en-US" sz="1000" dirty="0">
                <a:latin typeface="+mn-ea"/>
              </a:rPr>
              <a:t>　インターネットメール、ホームページ管理システム等に関わるインターネットに接続された情報システム及びその情報システムで取り扱うデータをいう。</a:t>
            </a:r>
          </a:p>
        </p:txBody>
      </p:sp>
      <p:sp>
        <p:nvSpPr>
          <p:cNvPr id="4" name="フッター プレースホルダー 3">
            <a:extLst>
              <a:ext uri="{FF2B5EF4-FFF2-40B4-BE49-F238E27FC236}">
                <a16:creationId xmlns:a16="http://schemas.microsoft.com/office/drawing/2014/main" id="{DB0015AF-07A8-7E73-A0AF-F11343B416C8}"/>
              </a:ext>
            </a:extLst>
          </p:cNvPr>
          <p:cNvSpPr>
            <a:spLocks noGrp="1"/>
          </p:cNvSpPr>
          <p:nvPr>
            <p:ph type="ftr" sz="quarter" idx="11"/>
          </p:nvPr>
        </p:nvSpPr>
        <p:spPr/>
        <p:txBody>
          <a:bodyPr/>
          <a:lstStyle/>
          <a:p>
            <a:r>
              <a:rPr kumimoji="1" lang="ja-JP" altLang="en-US"/>
              <a:t>情報セキュリティ基本方針</a:t>
            </a:r>
          </a:p>
        </p:txBody>
      </p:sp>
      <p:sp>
        <p:nvSpPr>
          <p:cNvPr id="5" name="スライド番号プレースホルダー 4">
            <a:extLst>
              <a:ext uri="{FF2B5EF4-FFF2-40B4-BE49-F238E27FC236}">
                <a16:creationId xmlns:a16="http://schemas.microsoft.com/office/drawing/2014/main" id="{FE8CEFED-E2AE-AED6-F718-CAED825B61DC}"/>
              </a:ext>
            </a:extLst>
          </p:cNvPr>
          <p:cNvSpPr>
            <a:spLocks noGrp="1"/>
          </p:cNvSpPr>
          <p:nvPr>
            <p:ph type="sldNum" sz="quarter" idx="12"/>
          </p:nvPr>
        </p:nvSpPr>
        <p:spPr/>
        <p:txBody>
          <a:bodyPr/>
          <a:lstStyle/>
          <a:p>
            <a:fld id="{E82A11AD-83B5-476B-948D-AE57F7A5D147}" type="slidenum">
              <a:rPr kumimoji="1" lang="ja-JP" altLang="en-US" smtClean="0"/>
              <a:t>1</a:t>
            </a:fld>
            <a:endParaRPr kumimoji="1" lang="ja-JP" altLang="en-US"/>
          </a:p>
        </p:txBody>
      </p:sp>
    </p:spTree>
    <p:extLst>
      <p:ext uri="{BB962C8B-B14F-4D97-AF65-F5344CB8AC3E}">
        <p14:creationId xmlns:p14="http://schemas.microsoft.com/office/powerpoint/2010/main" val="2897236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0B604-0DC6-4F0E-4E53-EDB3CFBB0CC9}"/>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3C5EE706-9838-7E69-5217-EA7311859816}"/>
              </a:ext>
            </a:extLst>
          </p:cNvPr>
          <p:cNvSpPr>
            <a:spLocks noGrp="1"/>
          </p:cNvSpPr>
          <p:nvPr>
            <p:ph idx="1"/>
          </p:nvPr>
        </p:nvSpPr>
        <p:spPr/>
        <p:txBody>
          <a:bodyPr>
            <a:normAutofit/>
          </a:bodyPr>
          <a:lstStyle/>
          <a:p>
            <a:pPr marL="0" indent="0">
              <a:buNone/>
            </a:pPr>
            <a:r>
              <a:rPr lang="en-US" altLang="ja-JP" sz="1000" dirty="0">
                <a:latin typeface="+mn-ea"/>
              </a:rPr>
              <a:t>(11)</a:t>
            </a:r>
            <a:r>
              <a:rPr lang="ja-JP" altLang="en-US" sz="1000" dirty="0">
                <a:latin typeface="+mn-ea"/>
              </a:rPr>
              <a:t>通信経路の分割</a:t>
            </a:r>
          </a:p>
          <a:p>
            <a:pPr marL="0" indent="0">
              <a:buNone/>
            </a:pPr>
            <a:r>
              <a:rPr lang="ja-JP" altLang="en-US" sz="1000" dirty="0">
                <a:latin typeface="+mn-ea"/>
              </a:rPr>
              <a:t>　</a:t>
            </a:r>
            <a:r>
              <a:rPr lang="en-US" altLang="ja-JP" sz="1000" dirty="0">
                <a:latin typeface="+mn-ea"/>
              </a:rPr>
              <a:t>LGWAN</a:t>
            </a:r>
            <a:r>
              <a:rPr lang="ja-JP" altLang="en-US" sz="1000" dirty="0">
                <a:latin typeface="+mn-ea"/>
              </a:rPr>
              <a:t>接続系とインターネット接続系の両環境間の通信環境を分離した上で、安全が確保された通信だけを許可できるようにすることをいう。</a:t>
            </a:r>
          </a:p>
          <a:p>
            <a:pPr marL="0" indent="0">
              <a:buNone/>
            </a:pPr>
            <a:r>
              <a:rPr lang="en-US" altLang="ja-JP" sz="1000" dirty="0">
                <a:latin typeface="+mn-ea"/>
              </a:rPr>
              <a:t>(12)</a:t>
            </a:r>
            <a:r>
              <a:rPr lang="ja-JP" altLang="en-US" sz="1000" dirty="0">
                <a:latin typeface="+mn-ea"/>
              </a:rPr>
              <a:t>無害化通信</a:t>
            </a:r>
          </a:p>
          <a:p>
            <a:pPr marL="0" indent="0">
              <a:buNone/>
            </a:pPr>
            <a:r>
              <a:rPr lang="ja-JP" altLang="en-US" sz="1000" dirty="0">
                <a:latin typeface="+mn-ea"/>
              </a:rPr>
              <a:t>　インターネットメール本文のテキスト化や端末への画面転送等により、コンピュータウイルス等の不正プログラムの付着が無い等、安全が確保された通信をいう。</a:t>
            </a:r>
            <a:endParaRPr lang="en-US" altLang="ja-JP" sz="1000" dirty="0">
              <a:latin typeface="+mn-ea"/>
            </a:endParaRPr>
          </a:p>
          <a:p>
            <a:pPr marL="0" indent="0">
              <a:buNone/>
            </a:pPr>
            <a:endParaRPr lang="ja-JP" altLang="en-US" sz="1000" dirty="0">
              <a:latin typeface="+mn-ea"/>
            </a:endParaRPr>
          </a:p>
          <a:p>
            <a:pPr marL="0" indent="0">
              <a:buNone/>
            </a:pPr>
            <a:r>
              <a:rPr lang="ja-JP" altLang="en-US" sz="1200" dirty="0">
                <a:latin typeface="+mn-ea"/>
              </a:rPr>
              <a:t>３．対象とする脅威</a:t>
            </a:r>
          </a:p>
          <a:p>
            <a:pPr marL="0" indent="0">
              <a:buNone/>
            </a:pPr>
            <a:r>
              <a:rPr lang="ja-JP" altLang="en-US" sz="1000" dirty="0">
                <a:latin typeface="+mn-ea"/>
              </a:rPr>
              <a:t>　情報資産に対する脅威として、以下の脅威を想定し、情報セキュリティ対策を実施する。</a:t>
            </a:r>
          </a:p>
          <a:p>
            <a:pPr marL="0" indent="0">
              <a:buNone/>
            </a:pPr>
            <a:r>
              <a:rPr lang="en-US" altLang="ja-JP" sz="1000" dirty="0">
                <a:latin typeface="+mn-ea"/>
              </a:rPr>
              <a:t>(</a:t>
            </a:r>
            <a:r>
              <a:rPr lang="ja-JP" altLang="en-US" sz="1000" dirty="0">
                <a:latin typeface="+mn-ea"/>
              </a:rPr>
              <a:t>１</a:t>
            </a:r>
            <a:r>
              <a:rPr lang="en-US" altLang="ja-JP" sz="1000" dirty="0">
                <a:latin typeface="+mn-ea"/>
              </a:rPr>
              <a:t>)</a:t>
            </a:r>
            <a:r>
              <a:rPr lang="ja-JP" altLang="en-US" sz="1000" dirty="0">
                <a:latin typeface="+mn-ea"/>
              </a:rPr>
              <a:t>不正アクセス、ウイルス攻撃、サービス不能攻撃等のサイバー攻撃や部外者の侵入等の意図的な要因による情報資産の漏えい・破壊・改ざん・消去、重要情報の詐取、内部不正等</a:t>
            </a:r>
          </a:p>
          <a:p>
            <a:pPr marL="0" indent="0">
              <a:buNone/>
            </a:pPr>
            <a:r>
              <a:rPr lang="en-US" altLang="ja-JP" sz="1000" dirty="0">
                <a:latin typeface="+mn-ea"/>
              </a:rPr>
              <a:t>(</a:t>
            </a:r>
            <a:r>
              <a:rPr lang="ja-JP" altLang="en-US" sz="1000" dirty="0">
                <a:latin typeface="+mn-ea"/>
              </a:rPr>
              <a:t>２</a:t>
            </a:r>
            <a:r>
              <a:rPr lang="en-US" altLang="ja-JP" sz="1000" dirty="0">
                <a:latin typeface="+mn-ea"/>
              </a:rPr>
              <a:t>)</a:t>
            </a:r>
            <a:r>
              <a:rPr lang="ja-JP" altLang="en-US" sz="1000" dirty="0">
                <a:latin typeface="+mn-ea"/>
              </a:rPr>
              <a:t>情報資産の無断持ち出し、無許可ソフトウェアの使用等の規定違反、設計・開発の不備、プログラム上の欠陥、操作・設定ミス、メンテナンス不備、内部・外部監査機能の不備、委託管理の不備、マネジメントの欠陥、機器故障等の非意図的要因による情報資産の漏えい・破壊・消去等</a:t>
            </a:r>
          </a:p>
          <a:p>
            <a:pPr marL="0" indent="0">
              <a:buNone/>
            </a:pPr>
            <a:r>
              <a:rPr lang="en-US" altLang="ja-JP" sz="1000" dirty="0">
                <a:latin typeface="+mn-ea"/>
              </a:rPr>
              <a:t>(</a:t>
            </a:r>
            <a:r>
              <a:rPr lang="ja-JP" altLang="en-US" sz="1000" dirty="0">
                <a:latin typeface="+mn-ea"/>
              </a:rPr>
              <a:t>３</a:t>
            </a:r>
            <a:r>
              <a:rPr lang="en-US" altLang="ja-JP" sz="1000" dirty="0">
                <a:latin typeface="+mn-ea"/>
              </a:rPr>
              <a:t>)</a:t>
            </a:r>
            <a:r>
              <a:rPr lang="ja-JP" altLang="en-US" sz="1000" dirty="0">
                <a:latin typeface="+mn-ea"/>
              </a:rPr>
              <a:t>地震、落雷、火災等の災害によるサービス及び業務の停止等</a:t>
            </a:r>
          </a:p>
          <a:p>
            <a:pPr marL="0" indent="0">
              <a:buNone/>
            </a:pPr>
            <a:r>
              <a:rPr lang="en-US" altLang="ja-JP" sz="1000" dirty="0">
                <a:latin typeface="+mn-ea"/>
              </a:rPr>
              <a:t>(</a:t>
            </a:r>
            <a:r>
              <a:rPr lang="ja-JP" altLang="en-US" sz="1000" dirty="0">
                <a:latin typeface="+mn-ea"/>
              </a:rPr>
              <a:t>４</a:t>
            </a:r>
            <a:r>
              <a:rPr lang="en-US" altLang="ja-JP" sz="1000" dirty="0">
                <a:latin typeface="+mn-ea"/>
              </a:rPr>
              <a:t>)</a:t>
            </a:r>
            <a:r>
              <a:rPr lang="ja-JP" altLang="en-US" sz="1000" dirty="0">
                <a:latin typeface="+mn-ea"/>
              </a:rPr>
              <a:t>大規模・広範囲にわたる疾病による要員不足に伴うシステム運用の機能不全等</a:t>
            </a:r>
          </a:p>
          <a:p>
            <a:pPr marL="0" indent="0">
              <a:buNone/>
            </a:pPr>
            <a:r>
              <a:rPr lang="en-US" altLang="ja-JP" sz="1000" dirty="0">
                <a:latin typeface="+mn-ea"/>
              </a:rPr>
              <a:t>(</a:t>
            </a:r>
            <a:r>
              <a:rPr lang="ja-JP" altLang="en-US" sz="1000" dirty="0">
                <a:latin typeface="+mn-ea"/>
              </a:rPr>
              <a:t>５</a:t>
            </a:r>
            <a:r>
              <a:rPr lang="en-US" altLang="ja-JP" sz="1000" dirty="0">
                <a:latin typeface="+mn-ea"/>
              </a:rPr>
              <a:t>)</a:t>
            </a:r>
            <a:r>
              <a:rPr lang="ja-JP" altLang="en-US" sz="1000" dirty="0">
                <a:latin typeface="+mn-ea"/>
              </a:rPr>
              <a:t>電力供給の途絶、通信の途絶、水道供給の途絶等のインフラの障害からの波及等</a:t>
            </a:r>
          </a:p>
          <a:p>
            <a:pPr marL="0" indent="0">
              <a:buNone/>
            </a:pPr>
            <a:endParaRPr lang="ja-JP" altLang="en-US" sz="1000" dirty="0">
              <a:latin typeface="+mn-ea"/>
            </a:endParaRPr>
          </a:p>
          <a:p>
            <a:pPr marL="0" indent="0">
              <a:buNone/>
            </a:pPr>
            <a:r>
              <a:rPr lang="ja-JP" altLang="en-US" sz="1200" dirty="0">
                <a:latin typeface="+mn-ea"/>
              </a:rPr>
              <a:t>４．適用範囲</a:t>
            </a:r>
          </a:p>
          <a:p>
            <a:pPr marL="0" indent="0">
              <a:buNone/>
            </a:pPr>
            <a:r>
              <a:rPr lang="en-US" altLang="ja-JP" sz="1000" dirty="0">
                <a:latin typeface="+mn-ea"/>
              </a:rPr>
              <a:t>(</a:t>
            </a:r>
            <a:r>
              <a:rPr lang="ja-JP" altLang="en-US" sz="1000" dirty="0">
                <a:latin typeface="+mn-ea"/>
              </a:rPr>
              <a:t>１</a:t>
            </a:r>
            <a:r>
              <a:rPr lang="en-US" altLang="ja-JP" sz="1000" dirty="0">
                <a:latin typeface="+mn-ea"/>
              </a:rPr>
              <a:t>)</a:t>
            </a:r>
            <a:r>
              <a:rPr lang="ja-JP" altLang="en-US" sz="1000" dirty="0">
                <a:latin typeface="+mn-ea"/>
              </a:rPr>
              <a:t>行政機関の範囲</a:t>
            </a:r>
          </a:p>
          <a:p>
            <a:pPr marL="0" indent="0">
              <a:buNone/>
            </a:pPr>
            <a:r>
              <a:rPr lang="ja-JP" altLang="en-US" sz="1000" dirty="0">
                <a:latin typeface="+mn-ea"/>
              </a:rPr>
              <a:t>　本基本方針が適用される行政機関等は、町長部局、教育委員会、選挙管理委員会、監査委員、農業委員会、固定資産評価審査委員会、議会及び地方公営企業とする。</a:t>
            </a:r>
          </a:p>
          <a:p>
            <a:pPr marL="0" indent="0">
              <a:buNone/>
            </a:pPr>
            <a:r>
              <a:rPr lang="en-US" altLang="ja-JP" sz="1000" dirty="0">
                <a:latin typeface="+mn-ea"/>
              </a:rPr>
              <a:t>(</a:t>
            </a:r>
            <a:r>
              <a:rPr lang="ja-JP" altLang="en-US" sz="1000" dirty="0">
                <a:latin typeface="+mn-ea"/>
              </a:rPr>
              <a:t>２</a:t>
            </a:r>
            <a:r>
              <a:rPr lang="en-US" altLang="ja-JP" sz="1000" dirty="0">
                <a:latin typeface="+mn-ea"/>
              </a:rPr>
              <a:t>)</a:t>
            </a:r>
            <a:r>
              <a:rPr lang="ja-JP" altLang="en-US" sz="1000" dirty="0">
                <a:latin typeface="+mn-ea"/>
              </a:rPr>
              <a:t>情報資産の範囲</a:t>
            </a:r>
          </a:p>
          <a:p>
            <a:pPr marL="0" indent="0">
              <a:buNone/>
            </a:pPr>
            <a:r>
              <a:rPr lang="ja-JP" altLang="en-US" sz="1000" dirty="0">
                <a:latin typeface="+mn-ea"/>
              </a:rPr>
              <a:t>　本基本方針が対象とする情報資産は、次のとおりとする。</a:t>
            </a:r>
          </a:p>
          <a:p>
            <a:pPr marL="0" indent="0">
              <a:buNone/>
            </a:pPr>
            <a:r>
              <a:rPr lang="ja-JP" altLang="en-US" sz="1000" dirty="0">
                <a:latin typeface="+mn-ea"/>
              </a:rPr>
              <a:t>①ネットワーク、情報システム並びにこれらに関する設備及び電磁的記録媒体</a:t>
            </a:r>
          </a:p>
          <a:p>
            <a:pPr marL="0" indent="0">
              <a:buNone/>
            </a:pPr>
            <a:r>
              <a:rPr lang="ja-JP" altLang="en-US" sz="1000" dirty="0">
                <a:latin typeface="+mn-ea"/>
              </a:rPr>
              <a:t>②ネットワーク及び情報システムで取り扱う情報（これらを印刷した文書を含む。）</a:t>
            </a:r>
          </a:p>
          <a:p>
            <a:pPr marL="0" indent="0">
              <a:buNone/>
            </a:pPr>
            <a:r>
              <a:rPr lang="ja-JP" altLang="en-US" sz="1000" dirty="0">
                <a:latin typeface="+mn-ea"/>
              </a:rPr>
              <a:t>③情報システムの仕様書及びネットワーク図等のシステム関連文書</a:t>
            </a:r>
          </a:p>
          <a:p>
            <a:pPr marL="0" indent="0">
              <a:buNone/>
            </a:pPr>
            <a:endParaRPr lang="ja-JP" altLang="en-US" sz="1400" dirty="0">
              <a:latin typeface="+mn-ea"/>
            </a:endParaRPr>
          </a:p>
        </p:txBody>
      </p:sp>
      <p:sp>
        <p:nvSpPr>
          <p:cNvPr id="2" name="フッター プレースホルダー 1">
            <a:extLst>
              <a:ext uri="{FF2B5EF4-FFF2-40B4-BE49-F238E27FC236}">
                <a16:creationId xmlns:a16="http://schemas.microsoft.com/office/drawing/2014/main" id="{561E9092-46F0-B130-77B3-3E9FAB38F03E}"/>
              </a:ext>
            </a:extLst>
          </p:cNvPr>
          <p:cNvSpPr>
            <a:spLocks noGrp="1"/>
          </p:cNvSpPr>
          <p:nvPr>
            <p:ph type="ftr" sz="quarter" idx="11"/>
          </p:nvPr>
        </p:nvSpPr>
        <p:spPr/>
        <p:txBody>
          <a:bodyPr/>
          <a:lstStyle/>
          <a:p>
            <a:r>
              <a:rPr kumimoji="1" lang="ja-JP" altLang="en-US"/>
              <a:t>情報セキュリティ基本方針</a:t>
            </a:r>
          </a:p>
        </p:txBody>
      </p:sp>
      <p:sp>
        <p:nvSpPr>
          <p:cNvPr id="4" name="スライド番号プレースホルダー 3">
            <a:extLst>
              <a:ext uri="{FF2B5EF4-FFF2-40B4-BE49-F238E27FC236}">
                <a16:creationId xmlns:a16="http://schemas.microsoft.com/office/drawing/2014/main" id="{818E0192-CD53-C081-C451-8E237EC7B685}"/>
              </a:ext>
            </a:extLst>
          </p:cNvPr>
          <p:cNvSpPr>
            <a:spLocks noGrp="1"/>
          </p:cNvSpPr>
          <p:nvPr>
            <p:ph type="sldNum" sz="quarter" idx="12"/>
          </p:nvPr>
        </p:nvSpPr>
        <p:spPr/>
        <p:txBody>
          <a:bodyPr/>
          <a:lstStyle/>
          <a:p>
            <a:fld id="{E82A11AD-83B5-476B-948D-AE57F7A5D147}" type="slidenum">
              <a:rPr kumimoji="1" lang="ja-JP" altLang="en-US" smtClean="0"/>
              <a:t>2</a:t>
            </a:fld>
            <a:endParaRPr kumimoji="1" lang="ja-JP" altLang="en-US"/>
          </a:p>
        </p:txBody>
      </p:sp>
    </p:spTree>
    <p:extLst>
      <p:ext uri="{BB962C8B-B14F-4D97-AF65-F5344CB8AC3E}">
        <p14:creationId xmlns:p14="http://schemas.microsoft.com/office/powerpoint/2010/main" val="2659713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9BE72-9030-6B28-6277-82EED66FF4BF}"/>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52A78D2-5694-E2E2-DAC8-CFA7FCBEF472}"/>
              </a:ext>
            </a:extLst>
          </p:cNvPr>
          <p:cNvSpPr>
            <a:spLocks noGrp="1"/>
          </p:cNvSpPr>
          <p:nvPr>
            <p:ph idx="1"/>
          </p:nvPr>
        </p:nvSpPr>
        <p:spPr/>
        <p:txBody>
          <a:bodyPr>
            <a:normAutofit/>
          </a:bodyPr>
          <a:lstStyle/>
          <a:p>
            <a:pPr marL="0" indent="0">
              <a:buNone/>
            </a:pPr>
            <a:r>
              <a:rPr lang="ja-JP" altLang="en-US" sz="1200" dirty="0">
                <a:latin typeface="+mn-ea"/>
              </a:rPr>
              <a:t>５．職員等の遵守義務</a:t>
            </a:r>
          </a:p>
          <a:p>
            <a:pPr marL="0" indent="0">
              <a:buNone/>
            </a:pPr>
            <a:r>
              <a:rPr lang="ja-JP" altLang="en-US" sz="1000" dirty="0">
                <a:latin typeface="+mn-ea"/>
              </a:rPr>
              <a:t>　職員、非常勤職員及び臨時職員等（以下「職員等」という。）は、情報セキュリティの重要性について共通の認識を持ち、業務の遂行に当たって情報セキュリティポリシー及び情報セキュリティ実施手順を遵守しなければならない。</a:t>
            </a:r>
          </a:p>
          <a:p>
            <a:pPr marL="0" indent="0">
              <a:buNone/>
            </a:pPr>
            <a:endParaRPr lang="ja-JP" altLang="en-US" sz="1000" dirty="0">
              <a:latin typeface="+mn-ea"/>
            </a:endParaRPr>
          </a:p>
          <a:p>
            <a:pPr marL="0" indent="0">
              <a:buNone/>
            </a:pPr>
            <a:r>
              <a:rPr lang="ja-JP" altLang="en-US" sz="1200" dirty="0">
                <a:latin typeface="+mn-ea"/>
              </a:rPr>
              <a:t>６．情報セキュリティ対策</a:t>
            </a:r>
          </a:p>
          <a:p>
            <a:pPr marL="0" indent="0">
              <a:buNone/>
            </a:pPr>
            <a:r>
              <a:rPr lang="ja-JP" altLang="en-US" sz="1000" dirty="0">
                <a:latin typeface="+mn-ea"/>
              </a:rPr>
              <a:t>　上記３の脅威から情報資産を保護するために、以下の情報セキュリティ対策を講じる。</a:t>
            </a:r>
          </a:p>
          <a:p>
            <a:pPr marL="0" indent="0">
              <a:buNone/>
            </a:pPr>
            <a:r>
              <a:rPr lang="en-US" altLang="ja-JP" sz="1000" dirty="0">
                <a:latin typeface="+mn-ea"/>
              </a:rPr>
              <a:t>(</a:t>
            </a:r>
            <a:r>
              <a:rPr lang="ja-JP" altLang="en-US" sz="1000" dirty="0">
                <a:latin typeface="+mn-ea"/>
              </a:rPr>
              <a:t>１</a:t>
            </a:r>
            <a:r>
              <a:rPr lang="en-US" altLang="ja-JP" sz="1000" dirty="0">
                <a:latin typeface="+mn-ea"/>
              </a:rPr>
              <a:t>)</a:t>
            </a:r>
            <a:r>
              <a:rPr lang="ja-JP" altLang="en-US" sz="1000" dirty="0">
                <a:latin typeface="+mn-ea"/>
              </a:rPr>
              <a:t>組織体制</a:t>
            </a:r>
          </a:p>
          <a:p>
            <a:pPr marL="0" indent="0">
              <a:buNone/>
            </a:pPr>
            <a:r>
              <a:rPr lang="ja-JP" altLang="en-US" sz="1000" dirty="0">
                <a:latin typeface="+mn-ea"/>
              </a:rPr>
              <a:t>　本町の情報資産について、情報セキュリティ対策を推進する全庁的な組織体制を確立する。</a:t>
            </a:r>
          </a:p>
          <a:p>
            <a:pPr marL="0" indent="0">
              <a:buNone/>
            </a:pPr>
            <a:r>
              <a:rPr lang="en-US" altLang="ja-JP" sz="1000" dirty="0">
                <a:latin typeface="+mn-ea"/>
              </a:rPr>
              <a:t>(</a:t>
            </a:r>
            <a:r>
              <a:rPr lang="ja-JP" altLang="en-US" sz="1000" dirty="0">
                <a:latin typeface="+mn-ea"/>
              </a:rPr>
              <a:t>２</a:t>
            </a:r>
            <a:r>
              <a:rPr lang="en-US" altLang="ja-JP" sz="1000" dirty="0">
                <a:latin typeface="+mn-ea"/>
              </a:rPr>
              <a:t>)</a:t>
            </a:r>
            <a:r>
              <a:rPr lang="ja-JP" altLang="en-US" sz="1000" dirty="0">
                <a:latin typeface="+mn-ea"/>
              </a:rPr>
              <a:t>情報資産の分類と管理</a:t>
            </a:r>
          </a:p>
          <a:p>
            <a:pPr marL="0" indent="0">
              <a:buNone/>
            </a:pPr>
            <a:r>
              <a:rPr lang="ja-JP" altLang="en-US" sz="1000" dirty="0">
                <a:latin typeface="+mn-ea"/>
              </a:rPr>
              <a:t>　本町の保有する情報資産を機密性、完全性及び可用性に応じて分類し、当該分類に基づき情報セキュリティ対策を行う。</a:t>
            </a:r>
          </a:p>
          <a:p>
            <a:pPr marL="0" indent="0">
              <a:buNone/>
            </a:pPr>
            <a:r>
              <a:rPr lang="en-US" altLang="ja-JP" sz="1000" dirty="0">
                <a:latin typeface="+mn-ea"/>
              </a:rPr>
              <a:t>(</a:t>
            </a:r>
            <a:r>
              <a:rPr lang="ja-JP" altLang="en-US" sz="1000" dirty="0">
                <a:latin typeface="+mn-ea"/>
              </a:rPr>
              <a:t>３</a:t>
            </a:r>
            <a:r>
              <a:rPr lang="en-US" altLang="ja-JP" sz="1000" dirty="0">
                <a:latin typeface="+mn-ea"/>
              </a:rPr>
              <a:t>)</a:t>
            </a:r>
            <a:r>
              <a:rPr lang="ja-JP" altLang="en-US" sz="1000" dirty="0">
                <a:latin typeface="+mn-ea"/>
              </a:rPr>
              <a:t>情報システム全体の強靭性の向上</a:t>
            </a:r>
          </a:p>
          <a:p>
            <a:pPr marL="0" indent="0">
              <a:buNone/>
            </a:pPr>
            <a:r>
              <a:rPr lang="ja-JP" altLang="en-US" sz="1000" dirty="0">
                <a:latin typeface="+mn-ea"/>
              </a:rPr>
              <a:t>　情報セキュリティの強化を目的とし、業務の効率性・利便性の観点を踏まえ、情報システム全体に対し、次の三段階の対策を講じる。</a:t>
            </a:r>
          </a:p>
          <a:p>
            <a:pPr marL="0" indent="0">
              <a:buNone/>
            </a:pPr>
            <a:r>
              <a:rPr lang="ja-JP" altLang="en-US" sz="1000" dirty="0">
                <a:latin typeface="+mn-ea"/>
              </a:rPr>
              <a:t>①マイナンバー利用事務系においては、原則として、他の領域との通信をできないようにした上で、端末からの情報持ち出し不可設定や端末への多要素認証の導入等により、住民情報の流出を防ぐ。</a:t>
            </a:r>
          </a:p>
          <a:p>
            <a:pPr marL="0" indent="0">
              <a:buNone/>
            </a:pPr>
            <a:r>
              <a:rPr lang="ja-JP" altLang="en-US" sz="1000" dirty="0">
                <a:latin typeface="+mn-ea"/>
              </a:rPr>
              <a:t>②</a:t>
            </a:r>
            <a:r>
              <a:rPr lang="en-US" altLang="ja-JP" sz="1000" dirty="0">
                <a:latin typeface="+mn-ea"/>
              </a:rPr>
              <a:t>LGWAN</a:t>
            </a:r>
            <a:r>
              <a:rPr lang="ja-JP" altLang="en-US" sz="1000" dirty="0">
                <a:latin typeface="+mn-ea"/>
              </a:rPr>
              <a:t>接続系においては、</a:t>
            </a:r>
            <a:r>
              <a:rPr lang="en-US" altLang="ja-JP" sz="1000" dirty="0">
                <a:latin typeface="+mn-ea"/>
              </a:rPr>
              <a:t>LGWAN</a:t>
            </a:r>
            <a:r>
              <a:rPr lang="ja-JP" altLang="en-US" sz="1000" dirty="0">
                <a:latin typeface="+mn-ea"/>
              </a:rPr>
              <a:t>と接続する業務用システムと、インターネット接続系の情報システムとの通信経路を分割する。なお、両システム間で通信する場合には、無害化通信を実施する。</a:t>
            </a:r>
          </a:p>
          <a:p>
            <a:pPr marL="0" indent="0">
              <a:buNone/>
            </a:pPr>
            <a:r>
              <a:rPr lang="ja-JP" altLang="en-US" sz="1000" dirty="0">
                <a:latin typeface="+mn-ea"/>
              </a:rPr>
              <a:t>③インターネット接続系においては、不正通信の監視機能の強化等の高度な情報セキュリティ対策を実施する。高度な情報セキュリティ対策として、佐賀県と佐賀県内市町のインターネットとの通信を集約した上で、自治体情報セキュリティクラウドの導入等を実施する。</a:t>
            </a:r>
          </a:p>
          <a:p>
            <a:pPr marL="0" indent="0">
              <a:buNone/>
            </a:pPr>
            <a:r>
              <a:rPr lang="en-US" altLang="ja-JP" sz="1000" dirty="0">
                <a:latin typeface="+mn-ea"/>
              </a:rPr>
              <a:t>(</a:t>
            </a:r>
            <a:r>
              <a:rPr lang="ja-JP" altLang="en-US" sz="1000" dirty="0">
                <a:latin typeface="+mn-ea"/>
              </a:rPr>
              <a:t>４</a:t>
            </a:r>
            <a:r>
              <a:rPr lang="en-US" altLang="ja-JP" sz="1000" dirty="0">
                <a:latin typeface="+mn-ea"/>
              </a:rPr>
              <a:t>)</a:t>
            </a:r>
            <a:r>
              <a:rPr lang="ja-JP" altLang="en-US" sz="1000" dirty="0">
                <a:latin typeface="+mn-ea"/>
              </a:rPr>
              <a:t>物理的セキュリティ</a:t>
            </a:r>
          </a:p>
          <a:p>
            <a:pPr marL="0" indent="0">
              <a:buNone/>
            </a:pPr>
            <a:r>
              <a:rPr lang="ja-JP" altLang="en-US" sz="1000" dirty="0">
                <a:latin typeface="+mn-ea"/>
              </a:rPr>
              <a:t>　サーバ、情報システム室、通信回線等及び職員等のパソコン等の管理について、物理的な対策を講じる。</a:t>
            </a:r>
          </a:p>
          <a:p>
            <a:pPr marL="0" indent="0">
              <a:buNone/>
            </a:pPr>
            <a:r>
              <a:rPr lang="en-US" altLang="ja-JP" sz="1000" dirty="0">
                <a:latin typeface="+mn-ea"/>
              </a:rPr>
              <a:t>(</a:t>
            </a:r>
            <a:r>
              <a:rPr lang="ja-JP" altLang="en-US" sz="1000" dirty="0">
                <a:latin typeface="+mn-ea"/>
              </a:rPr>
              <a:t>５</a:t>
            </a:r>
            <a:r>
              <a:rPr lang="en-US" altLang="ja-JP" sz="1000" dirty="0">
                <a:latin typeface="+mn-ea"/>
              </a:rPr>
              <a:t>)</a:t>
            </a:r>
            <a:r>
              <a:rPr lang="ja-JP" altLang="en-US" sz="1000" dirty="0">
                <a:latin typeface="+mn-ea"/>
              </a:rPr>
              <a:t>人的セキュリティ</a:t>
            </a:r>
          </a:p>
          <a:p>
            <a:pPr marL="0" indent="0">
              <a:buNone/>
            </a:pPr>
            <a:r>
              <a:rPr lang="ja-JP" altLang="en-US" sz="1000" dirty="0">
                <a:latin typeface="+mn-ea"/>
              </a:rPr>
              <a:t>　情報セキュリティに関し、職員等が遵守すべき事項を定めるとともに、十分な教育及び啓発を行う等の人的な対策を講じる。</a:t>
            </a:r>
          </a:p>
          <a:p>
            <a:pPr marL="0" indent="0">
              <a:buNone/>
            </a:pPr>
            <a:r>
              <a:rPr lang="en-US" altLang="ja-JP" sz="1000" dirty="0">
                <a:latin typeface="+mn-ea"/>
              </a:rPr>
              <a:t>(</a:t>
            </a:r>
            <a:r>
              <a:rPr lang="ja-JP" altLang="en-US" sz="1000" dirty="0">
                <a:latin typeface="+mn-ea"/>
              </a:rPr>
              <a:t>６</a:t>
            </a:r>
            <a:r>
              <a:rPr lang="en-US" altLang="ja-JP" sz="1000" dirty="0">
                <a:latin typeface="+mn-ea"/>
              </a:rPr>
              <a:t>)</a:t>
            </a:r>
            <a:r>
              <a:rPr lang="ja-JP" altLang="en-US" sz="1000" dirty="0">
                <a:latin typeface="+mn-ea"/>
              </a:rPr>
              <a:t>技術的セキュリティ</a:t>
            </a:r>
          </a:p>
          <a:p>
            <a:pPr marL="0" indent="0">
              <a:buNone/>
            </a:pPr>
            <a:r>
              <a:rPr lang="ja-JP" altLang="en-US" sz="1000" dirty="0">
                <a:latin typeface="+mn-ea"/>
              </a:rPr>
              <a:t>　コンピュータ等の管理、アクセス制御、不正プログラム対策、不正アクセス対策等の技術的対策を講じる。</a:t>
            </a:r>
          </a:p>
          <a:p>
            <a:pPr marL="0" indent="0">
              <a:buNone/>
            </a:pPr>
            <a:r>
              <a:rPr lang="en-US" altLang="ja-JP" sz="1000" dirty="0">
                <a:latin typeface="+mn-ea"/>
              </a:rPr>
              <a:t>(</a:t>
            </a:r>
            <a:r>
              <a:rPr lang="ja-JP" altLang="en-US" sz="1000" dirty="0">
                <a:latin typeface="+mn-ea"/>
              </a:rPr>
              <a:t>７</a:t>
            </a:r>
            <a:r>
              <a:rPr lang="en-US" altLang="ja-JP" sz="1000" dirty="0">
                <a:latin typeface="+mn-ea"/>
              </a:rPr>
              <a:t>)</a:t>
            </a:r>
            <a:r>
              <a:rPr lang="ja-JP" altLang="en-US" sz="1000" dirty="0">
                <a:latin typeface="+mn-ea"/>
              </a:rPr>
              <a:t>運用</a:t>
            </a:r>
          </a:p>
          <a:p>
            <a:pPr marL="0" indent="0">
              <a:buNone/>
            </a:pPr>
            <a:r>
              <a:rPr lang="ja-JP" altLang="en-US" sz="1000" dirty="0">
                <a:latin typeface="+mn-ea"/>
              </a:rPr>
              <a:t>　情報システムの監視、情報セキュリティポリシーの遵守状況の確認、業務委託を行う際のセキュリティ確保等、情報セキュリティポリシーの運用面の対策を講じるものとする。また、情報資産に対するセキュリティ侵害が発生した場合等に迅速かつ適切に対応するため、緊急時対応計画を策定する。</a:t>
            </a:r>
          </a:p>
          <a:p>
            <a:pPr marL="0" indent="0">
              <a:buNone/>
            </a:pPr>
            <a:endParaRPr lang="ja-JP" altLang="en-US" sz="1000" dirty="0">
              <a:latin typeface="+mn-ea"/>
            </a:endParaRPr>
          </a:p>
        </p:txBody>
      </p:sp>
      <p:sp>
        <p:nvSpPr>
          <p:cNvPr id="2" name="フッター プレースホルダー 1">
            <a:extLst>
              <a:ext uri="{FF2B5EF4-FFF2-40B4-BE49-F238E27FC236}">
                <a16:creationId xmlns:a16="http://schemas.microsoft.com/office/drawing/2014/main" id="{2B22CF27-E12F-4648-028B-5500EFC94AD5}"/>
              </a:ext>
            </a:extLst>
          </p:cNvPr>
          <p:cNvSpPr>
            <a:spLocks noGrp="1"/>
          </p:cNvSpPr>
          <p:nvPr>
            <p:ph type="ftr" sz="quarter" idx="11"/>
          </p:nvPr>
        </p:nvSpPr>
        <p:spPr/>
        <p:txBody>
          <a:bodyPr/>
          <a:lstStyle/>
          <a:p>
            <a:r>
              <a:rPr kumimoji="1" lang="ja-JP" altLang="en-US"/>
              <a:t>情報セキュリティ基本方針</a:t>
            </a:r>
          </a:p>
        </p:txBody>
      </p:sp>
      <p:sp>
        <p:nvSpPr>
          <p:cNvPr id="4" name="スライド番号プレースホルダー 3">
            <a:extLst>
              <a:ext uri="{FF2B5EF4-FFF2-40B4-BE49-F238E27FC236}">
                <a16:creationId xmlns:a16="http://schemas.microsoft.com/office/drawing/2014/main" id="{8608CAB5-1B74-619E-670A-E90E19F13501}"/>
              </a:ext>
            </a:extLst>
          </p:cNvPr>
          <p:cNvSpPr>
            <a:spLocks noGrp="1"/>
          </p:cNvSpPr>
          <p:nvPr>
            <p:ph type="sldNum" sz="quarter" idx="12"/>
          </p:nvPr>
        </p:nvSpPr>
        <p:spPr/>
        <p:txBody>
          <a:bodyPr/>
          <a:lstStyle/>
          <a:p>
            <a:fld id="{E82A11AD-83B5-476B-948D-AE57F7A5D147}" type="slidenum">
              <a:rPr kumimoji="1" lang="ja-JP" altLang="en-US" smtClean="0"/>
              <a:t>3</a:t>
            </a:fld>
            <a:endParaRPr kumimoji="1" lang="ja-JP" altLang="en-US"/>
          </a:p>
        </p:txBody>
      </p:sp>
    </p:spTree>
    <p:extLst>
      <p:ext uri="{BB962C8B-B14F-4D97-AF65-F5344CB8AC3E}">
        <p14:creationId xmlns:p14="http://schemas.microsoft.com/office/powerpoint/2010/main" val="2193710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8D9BA-7AAE-D99A-BCDF-C604DE7E20B6}"/>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4B23781D-0AE9-A007-AAF1-213D7F8A05EB}"/>
              </a:ext>
            </a:extLst>
          </p:cNvPr>
          <p:cNvSpPr>
            <a:spLocks noGrp="1"/>
          </p:cNvSpPr>
          <p:nvPr>
            <p:ph idx="1"/>
          </p:nvPr>
        </p:nvSpPr>
        <p:spPr>
          <a:xfrm>
            <a:off x="471487" y="1073865"/>
            <a:ext cx="5915025" cy="7758270"/>
          </a:xfrm>
        </p:spPr>
        <p:txBody>
          <a:bodyPr>
            <a:normAutofit/>
          </a:bodyPr>
          <a:lstStyle/>
          <a:p>
            <a:pPr marL="0" indent="0">
              <a:buNone/>
            </a:pPr>
            <a:r>
              <a:rPr lang="ja-JP" altLang="en-US" sz="1000" dirty="0">
                <a:latin typeface="+mn-ea"/>
              </a:rPr>
              <a:t> </a:t>
            </a:r>
            <a:r>
              <a:rPr lang="en-US" altLang="ja-JP" sz="1000" dirty="0">
                <a:latin typeface="+mn-ea"/>
              </a:rPr>
              <a:t>(</a:t>
            </a:r>
            <a:r>
              <a:rPr lang="ja-JP" altLang="en-US" sz="1000" dirty="0">
                <a:latin typeface="+mn-ea"/>
              </a:rPr>
              <a:t>８</a:t>
            </a:r>
            <a:r>
              <a:rPr lang="en-US" altLang="ja-JP" sz="1000" dirty="0">
                <a:latin typeface="+mn-ea"/>
              </a:rPr>
              <a:t>)</a:t>
            </a:r>
            <a:r>
              <a:rPr lang="ja-JP" altLang="en-US" sz="1000" dirty="0">
                <a:latin typeface="+mn-ea"/>
              </a:rPr>
              <a:t>業務委託と外部サービス</a:t>
            </a:r>
            <a:r>
              <a:rPr lang="en-US" altLang="ja-JP" sz="1000" dirty="0">
                <a:latin typeface="+mn-ea"/>
              </a:rPr>
              <a:t>(</a:t>
            </a:r>
            <a:r>
              <a:rPr lang="ja-JP" altLang="en-US" sz="1000" dirty="0">
                <a:latin typeface="+mn-ea"/>
              </a:rPr>
              <a:t>クラウドサービス</a:t>
            </a:r>
            <a:r>
              <a:rPr lang="en-US" altLang="ja-JP" sz="1000" dirty="0">
                <a:latin typeface="+mn-ea"/>
              </a:rPr>
              <a:t>)</a:t>
            </a:r>
            <a:r>
              <a:rPr lang="ja-JP" altLang="en-US" sz="1000" dirty="0">
                <a:latin typeface="+mn-ea"/>
              </a:rPr>
              <a:t>の利用</a:t>
            </a:r>
          </a:p>
          <a:p>
            <a:pPr marL="0" indent="0">
              <a:buNone/>
            </a:pPr>
            <a:r>
              <a:rPr lang="ja-JP" altLang="en-US" sz="1000" dirty="0">
                <a:latin typeface="+mn-ea"/>
              </a:rPr>
              <a:t>　業務委託を行う場合には、委託事業者を選定し、情報セキュリティ要件を明記した契約を締結し、委託事業者において必要なセキュリティ対策が確保されていることを確認し、必要に応じて契約に基づき措置を講じる。</a:t>
            </a:r>
          </a:p>
          <a:p>
            <a:pPr marL="0" indent="0">
              <a:buNone/>
            </a:pPr>
            <a:r>
              <a:rPr lang="ja-JP" altLang="en-US" sz="1000" dirty="0">
                <a:latin typeface="+mn-ea"/>
              </a:rPr>
              <a:t>　外部サービスを利用する場合には、利用にかかる規定を整備し対策を講じる。</a:t>
            </a:r>
          </a:p>
          <a:p>
            <a:pPr marL="0" indent="0">
              <a:buNone/>
            </a:pPr>
            <a:r>
              <a:rPr lang="ja-JP" altLang="en-US" sz="1000" dirty="0">
                <a:latin typeface="+mn-ea"/>
              </a:rPr>
              <a:t>　ソーシャルメディアサービスを利用する場合には、ソーシャルメディアサービスの運用手順を定め、ソーシャルメディアサービスで発信できる情報を規定し、利用するソーシャルメディアサービスごとの責任者を定める。</a:t>
            </a:r>
          </a:p>
          <a:p>
            <a:pPr marL="0" indent="0">
              <a:buNone/>
            </a:pPr>
            <a:r>
              <a:rPr lang="en-US" altLang="ja-JP" sz="1000" dirty="0">
                <a:latin typeface="+mn-ea"/>
              </a:rPr>
              <a:t>(</a:t>
            </a:r>
            <a:r>
              <a:rPr lang="ja-JP" altLang="en-US" sz="1000" dirty="0">
                <a:latin typeface="+mn-ea"/>
              </a:rPr>
              <a:t>９</a:t>
            </a:r>
            <a:r>
              <a:rPr lang="en-US" altLang="ja-JP" sz="1000" dirty="0">
                <a:latin typeface="+mn-ea"/>
              </a:rPr>
              <a:t>)</a:t>
            </a:r>
            <a:r>
              <a:rPr lang="ja-JP" altLang="en-US" sz="1000" dirty="0">
                <a:latin typeface="+mn-ea"/>
              </a:rPr>
              <a:t>評価・見直し</a:t>
            </a:r>
          </a:p>
          <a:p>
            <a:pPr marL="0" indent="0">
              <a:buNone/>
            </a:pPr>
            <a:r>
              <a:rPr lang="ja-JP" altLang="en-US" sz="1000" dirty="0">
                <a:latin typeface="+mn-ea"/>
              </a:rPr>
              <a:t>　情報セキュリティポリシーの遵守状況を検証するため、定期的又は必要に応じて情報セキュリティ監査及び自己点検を実施し、運用改善を行い、情報セキュリティの向上を図る。情報セキュリティポリシーの見直しが必要な場合は、適宜情報セキュリティポリシーの見直しを行う。</a:t>
            </a:r>
            <a:endParaRPr lang="en-US" altLang="ja-JP" sz="1000" dirty="0">
              <a:latin typeface="+mn-ea"/>
            </a:endParaRPr>
          </a:p>
          <a:p>
            <a:pPr marL="0" indent="0">
              <a:buNone/>
            </a:pPr>
            <a:endParaRPr lang="en-US" altLang="ja-JP" sz="1000" dirty="0">
              <a:latin typeface="+mn-ea"/>
            </a:endParaRPr>
          </a:p>
          <a:p>
            <a:pPr marL="0" indent="0">
              <a:buNone/>
            </a:pPr>
            <a:r>
              <a:rPr lang="ja-JP" altLang="en-US" sz="1200" dirty="0">
                <a:latin typeface="+mn-ea"/>
              </a:rPr>
              <a:t>７．情報セキュリティ監査及び自己点検の実施</a:t>
            </a:r>
          </a:p>
          <a:p>
            <a:pPr marL="0" indent="0">
              <a:buNone/>
            </a:pPr>
            <a:r>
              <a:rPr lang="ja-JP" altLang="en-US" sz="1000" dirty="0">
                <a:latin typeface="+mn-ea"/>
              </a:rPr>
              <a:t>　情報セキュリティポリシーの遵守状況を検証するため、定期的又は必要に応じて情報セキュリティ監査及び自己点検を実施する。</a:t>
            </a:r>
          </a:p>
          <a:p>
            <a:pPr marL="0" indent="0">
              <a:buNone/>
            </a:pPr>
            <a:endParaRPr lang="ja-JP" altLang="en-US" sz="1000" dirty="0">
              <a:latin typeface="+mn-ea"/>
            </a:endParaRPr>
          </a:p>
          <a:p>
            <a:pPr marL="0" indent="0">
              <a:buNone/>
            </a:pPr>
            <a:r>
              <a:rPr lang="ja-JP" altLang="en-US" sz="1200" dirty="0">
                <a:latin typeface="+mn-ea"/>
              </a:rPr>
              <a:t>８．情報セキュリティポリシーの見直し</a:t>
            </a:r>
          </a:p>
          <a:p>
            <a:pPr marL="0" indent="0">
              <a:buNone/>
            </a:pPr>
            <a:r>
              <a:rPr lang="ja-JP" altLang="en-US" sz="1000" dirty="0">
                <a:latin typeface="+mn-ea"/>
              </a:rPr>
              <a:t>　情報セキュリティ監査及び自己点検の結果、情報セキュリティポリシーの見直しが必要となった場合及び情報セキュリティに関する状況の変化に対応するため新たに対策が必要になった場合には、保有する情報及び利用する情報システムに係る脅威の発生の可能性及び発生時の損失等を分析し、リスクを検討したうえで、情報セキュリティポリシーを見直す。</a:t>
            </a:r>
          </a:p>
          <a:p>
            <a:pPr marL="0" indent="0">
              <a:buNone/>
            </a:pPr>
            <a:endParaRPr lang="en-US" altLang="ja-JP" sz="1000" dirty="0">
              <a:latin typeface="+mn-ea"/>
            </a:endParaRPr>
          </a:p>
          <a:p>
            <a:pPr marL="0" indent="0">
              <a:buNone/>
            </a:pPr>
            <a:r>
              <a:rPr lang="ja-JP" altLang="en-US" sz="1200" dirty="0">
                <a:latin typeface="+mn-ea"/>
              </a:rPr>
              <a:t>９．情報セキュリティ対策基準の策定</a:t>
            </a:r>
          </a:p>
          <a:p>
            <a:pPr marL="0" indent="0">
              <a:buNone/>
            </a:pPr>
            <a:r>
              <a:rPr lang="ja-JP" altLang="en-US" sz="1000" dirty="0">
                <a:latin typeface="+mn-ea"/>
              </a:rPr>
              <a:t>　上記６、７及び８に規定する対策等を実施するために、具体的な遵守事項及び判断基準等を定める情報セキュリティ対策基準を策定する。</a:t>
            </a:r>
          </a:p>
          <a:p>
            <a:pPr marL="0" indent="0">
              <a:buNone/>
            </a:pPr>
            <a:endParaRPr lang="ja-JP" altLang="en-US" sz="1000" dirty="0">
              <a:latin typeface="+mn-ea"/>
            </a:endParaRPr>
          </a:p>
          <a:p>
            <a:pPr marL="0" indent="0">
              <a:buNone/>
            </a:pPr>
            <a:r>
              <a:rPr lang="ja-JP" altLang="en-US" sz="1200" dirty="0">
                <a:latin typeface="+mn-ea"/>
              </a:rPr>
              <a:t>１０．情報セキュリティ実施手順の策定</a:t>
            </a:r>
          </a:p>
          <a:p>
            <a:pPr marL="0" indent="0">
              <a:buNone/>
            </a:pPr>
            <a:r>
              <a:rPr lang="ja-JP" altLang="en-US" sz="1000" dirty="0">
                <a:latin typeface="+mn-ea"/>
              </a:rPr>
              <a:t>　情報セキュリティ対策基準に基づき、情報セキュリティ対策を実施するための具体的な手順を定めた情報セキュリティ実施手順を策定するものとする。</a:t>
            </a:r>
          </a:p>
          <a:p>
            <a:pPr marL="0" indent="0">
              <a:buNone/>
            </a:pPr>
            <a:r>
              <a:rPr lang="ja-JP" altLang="en-US" sz="1000" dirty="0">
                <a:latin typeface="+mn-ea"/>
              </a:rPr>
              <a:t>　なお、情報セキュリティ実施手順は、公にすることにより本町の行政運営に重大な支障を及ぼすおそれがあることから非公開とする。</a:t>
            </a:r>
          </a:p>
        </p:txBody>
      </p:sp>
      <p:sp>
        <p:nvSpPr>
          <p:cNvPr id="2" name="フッター プレースホルダー 1">
            <a:extLst>
              <a:ext uri="{FF2B5EF4-FFF2-40B4-BE49-F238E27FC236}">
                <a16:creationId xmlns:a16="http://schemas.microsoft.com/office/drawing/2014/main" id="{761DBEE9-19C1-94B5-2B24-D127B4E9EA08}"/>
              </a:ext>
            </a:extLst>
          </p:cNvPr>
          <p:cNvSpPr>
            <a:spLocks noGrp="1"/>
          </p:cNvSpPr>
          <p:nvPr>
            <p:ph type="ftr" sz="quarter" idx="11"/>
          </p:nvPr>
        </p:nvSpPr>
        <p:spPr/>
        <p:txBody>
          <a:bodyPr/>
          <a:lstStyle/>
          <a:p>
            <a:r>
              <a:rPr kumimoji="1" lang="ja-JP" altLang="en-US"/>
              <a:t>情報セキュリティ基本方針</a:t>
            </a:r>
          </a:p>
        </p:txBody>
      </p:sp>
      <p:sp>
        <p:nvSpPr>
          <p:cNvPr id="4" name="スライド番号プレースホルダー 3">
            <a:extLst>
              <a:ext uri="{FF2B5EF4-FFF2-40B4-BE49-F238E27FC236}">
                <a16:creationId xmlns:a16="http://schemas.microsoft.com/office/drawing/2014/main" id="{F21377B4-FD60-A236-76FF-DBC32D1B76B8}"/>
              </a:ext>
            </a:extLst>
          </p:cNvPr>
          <p:cNvSpPr>
            <a:spLocks noGrp="1"/>
          </p:cNvSpPr>
          <p:nvPr>
            <p:ph type="sldNum" sz="quarter" idx="12"/>
          </p:nvPr>
        </p:nvSpPr>
        <p:spPr/>
        <p:txBody>
          <a:bodyPr/>
          <a:lstStyle/>
          <a:p>
            <a:fld id="{E82A11AD-83B5-476B-948D-AE57F7A5D147}" type="slidenum">
              <a:rPr kumimoji="1" lang="ja-JP" altLang="en-US" smtClean="0"/>
              <a:t>4</a:t>
            </a:fld>
            <a:endParaRPr kumimoji="1" lang="ja-JP" altLang="en-US"/>
          </a:p>
        </p:txBody>
      </p:sp>
    </p:spTree>
    <p:extLst>
      <p:ext uri="{BB962C8B-B14F-4D97-AF65-F5344CB8AC3E}">
        <p14:creationId xmlns:p14="http://schemas.microsoft.com/office/powerpoint/2010/main" val="326330328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316</TotalTime>
  <Words>1732</Words>
  <Application>Microsoft Office PowerPoint</Application>
  <PresentationFormat>A4 210 x 297 mm</PresentationFormat>
  <Paragraphs>94</Paragraphs>
  <Slides>4</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秋山 葵</cp:lastModifiedBy>
  <cp:revision>5</cp:revision>
  <cp:lastPrinted>2026-03-30T01:29:43Z</cp:lastPrinted>
  <dcterms:created xsi:type="dcterms:W3CDTF">2026-01-29T13:40:53Z</dcterms:created>
  <dcterms:modified xsi:type="dcterms:W3CDTF">2026-03-30T05:47:29Z</dcterms:modified>
</cp:coreProperties>
</file>